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sldIdLst>
    <p:sldId id="275" r:id="rId2"/>
    <p:sldId id="256" r:id="rId3"/>
    <p:sldId id="257" r:id="rId4"/>
    <p:sldId id="273" r:id="rId5"/>
    <p:sldId id="274" r:id="rId6"/>
    <p:sldId id="276" r:id="rId7"/>
    <p:sldId id="278" r:id="rId8"/>
    <p:sldId id="279" r:id="rId9"/>
    <p:sldId id="280" r:id="rId10"/>
    <p:sldId id="260" r:id="rId11"/>
    <p:sldId id="265" r:id="rId12"/>
    <p:sldId id="266" r:id="rId13"/>
    <p:sldId id="306" r:id="rId14"/>
    <p:sldId id="269" r:id="rId15"/>
    <p:sldId id="281" r:id="rId16"/>
    <p:sldId id="270" r:id="rId17"/>
    <p:sldId id="282" r:id="rId18"/>
    <p:sldId id="283" r:id="rId19"/>
    <p:sldId id="284" r:id="rId20"/>
    <p:sldId id="292" r:id="rId21"/>
    <p:sldId id="291" r:id="rId22"/>
    <p:sldId id="289" r:id="rId23"/>
    <p:sldId id="296" r:id="rId24"/>
    <p:sldId id="258" r:id="rId25"/>
    <p:sldId id="286" r:id="rId26"/>
    <p:sldId id="293" r:id="rId27"/>
    <p:sldId id="294" r:id="rId28"/>
    <p:sldId id="295" r:id="rId29"/>
    <p:sldId id="298" r:id="rId30"/>
    <p:sldId id="299" r:id="rId31"/>
    <p:sldId id="271" r:id="rId32"/>
    <p:sldId id="290" r:id="rId33"/>
    <p:sldId id="297" r:id="rId34"/>
    <p:sldId id="305" r:id="rId35"/>
    <p:sldId id="300" r:id="rId36"/>
    <p:sldId id="303" r:id="rId37"/>
    <p:sldId id="301" r:id="rId38"/>
    <p:sldId id="304" r:id="rId39"/>
    <p:sldId id="30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9" autoAdjust="0"/>
    <p:restoredTop sz="94697"/>
  </p:normalViewPr>
  <p:slideViewPr>
    <p:cSldViewPr snapToGrid="0" snapToObjects="1">
      <p:cViewPr varScale="1">
        <p:scale>
          <a:sx n="141" d="100"/>
          <a:sy n="141" d="100"/>
        </p:scale>
        <p:origin x="2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7CDD6B-9F81-43E2-A2E6-B72CA56ADFC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4A98C7B-D497-4639-9AEF-3C689736E1FA}">
      <dgm:prSet/>
      <dgm:spPr/>
      <dgm:t>
        <a:bodyPr/>
        <a:lstStyle/>
        <a:p>
          <a:r>
            <a:rPr lang="es-CO"/>
            <a:t>General:</a:t>
          </a:r>
          <a:endParaRPr lang="en-US"/>
        </a:p>
      </dgm:t>
    </dgm:pt>
    <dgm:pt modelId="{E3383E1F-ABA8-43CD-9E1A-892FFB4A6C15}" type="parTrans" cxnId="{C3A65B84-5D72-4740-AAF0-65EEB78F9F03}">
      <dgm:prSet/>
      <dgm:spPr/>
      <dgm:t>
        <a:bodyPr/>
        <a:lstStyle/>
        <a:p>
          <a:endParaRPr lang="en-US"/>
        </a:p>
      </dgm:t>
    </dgm:pt>
    <dgm:pt modelId="{C8C07BFF-FDC9-4870-A3B9-A2645D444C71}" type="sibTrans" cxnId="{C3A65B84-5D72-4740-AAF0-65EEB78F9F03}">
      <dgm:prSet/>
      <dgm:spPr/>
      <dgm:t>
        <a:bodyPr/>
        <a:lstStyle/>
        <a:p>
          <a:endParaRPr lang="en-US"/>
        </a:p>
      </dgm:t>
    </dgm:pt>
    <dgm:pt modelId="{E7787BA4-D5BF-453B-A5F4-4B20475AD163}">
      <dgm:prSet/>
      <dgm:spPr/>
      <dgm:t>
        <a:bodyPr/>
        <a:lstStyle/>
        <a:p>
          <a:r>
            <a:rPr lang="es-CO"/>
            <a:t>Describir, analizar y concluir acerca del comportamiento de cada una de las estaciones de interés.</a:t>
          </a:r>
          <a:endParaRPr lang="en-US"/>
        </a:p>
      </dgm:t>
    </dgm:pt>
    <dgm:pt modelId="{F8BF588D-0B7A-4BBA-94F3-1323C88422C9}" type="parTrans" cxnId="{FC86A632-009C-4E13-9F59-A1A6D4AE6EEF}">
      <dgm:prSet/>
      <dgm:spPr/>
      <dgm:t>
        <a:bodyPr/>
        <a:lstStyle/>
        <a:p>
          <a:endParaRPr lang="en-US"/>
        </a:p>
      </dgm:t>
    </dgm:pt>
    <dgm:pt modelId="{9C72F1D0-C181-4BD8-BD66-773D0CF87BDD}" type="sibTrans" cxnId="{FC86A632-009C-4E13-9F59-A1A6D4AE6EEF}">
      <dgm:prSet/>
      <dgm:spPr/>
      <dgm:t>
        <a:bodyPr/>
        <a:lstStyle/>
        <a:p>
          <a:endParaRPr lang="en-US"/>
        </a:p>
      </dgm:t>
    </dgm:pt>
    <dgm:pt modelId="{971E777C-7F00-4FD7-852F-814C2CC1DDDF}">
      <dgm:prSet/>
      <dgm:spPr/>
      <dgm:t>
        <a:bodyPr/>
        <a:lstStyle/>
        <a:p>
          <a:r>
            <a:rPr lang="es-CO"/>
            <a:t>Específicos:</a:t>
          </a:r>
          <a:endParaRPr lang="en-US"/>
        </a:p>
      </dgm:t>
    </dgm:pt>
    <dgm:pt modelId="{278F7299-B5BA-460F-88F4-4E3A5E81DA6C}" type="parTrans" cxnId="{0B9EC8DD-D95F-4639-87A2-320116927CC7}">
      <dgm:prSet/>
      <dgm:spPr/>
      <dgm:t>
        <a:bodyPr/>
        <a:lstStyle/>
        <a:p>
          <a:endParaRPr lang="en-US"/>
        </a:p>
      </dgm:t>
    </dgm:pt>
    <dgm:pt modelId="{A834DADC-7DA6-4690-A20F-B2B10AB097E2}" type="sibTrans" cxnId="{0B9EC8DD-D95F-4639-87A2-320116927CC7}">
      <dgm:prSet/>
      <dgm:spPr/>
      <dgm:t>
        <a:bodyPr/>
        <a:lstStyle/>
        <a:p>
          <a:endParaRPr lang="en-US"/>
        </a:p>
      </dgm:t>
    </dgm:pt>
    <dgm:pt modelId="{32DE434A-5FC9-4951-8F36-BC7A0E165531}">
      <dgm:prSet/>
      <dgm:spPr/>
      <dgm:t>
        <a:bodyPr/>
        <a:lstStyle/>
        <a:p>
          <a:r>
            <a:rPr lang="es-CO"/>
            <a:t>Estimar y visualizar gráficamente el valor esperado y la varianza del número de usuarios que habrá en cada una de las estaciones por minuto durante la primera hora de operación.</a:t>
          </a:r>
          <a:endParaRPr lang="en-US"/>
        </a:p>
      </dgm:t>
    </dgm:pt>
    <dgm:pt modelId="{A79B2E65-CA3C-4784-8987-5B8CEF14C70B}" type="parTrans" cxnId="{36262E73-2536-438B-9CA0-7AC0D025FCED}">
      <dgm:prSet/>
      <dgm:spPr/>
      <dgm:t>
        <a:bodyPr/>
        <a:lstStyle/>
        <a:p>
          <a:endParaRPr lang="en-US"/>
        </a:p>
      </dgm:t>
    </dgm:pt>
    <dgm:pt modelId="{297FF0C6-7096-49AD-98DF-A8B6A6425875}" type="sibTrans" cxnId="{36262E73-2536-438B-9CA0-7AC0D025FCED}">
      <dgm:prSet/>
      <dgm:spPr/>
      <dgm:t>
        <a:bodyPr/>
        <a:lstStyle/>
        <a:p>
          <a:endParaRPr lang="en-US"/>
        </a:p>
      </dgm:t>
    </dgm:pt>
    <dgm:pt modelId="{609E1C68-7EA2-473A-AEDC-0A9FE7A7A50A}">
      <dgm:prSet/>
      <dgm:spPr/>
      <dgm:t>
        <a:bodyPr/>
        <a:lstStyle/>
        <a:p>
          <a:r>
            <a:rPr lang="es-CO"/>
            <a:t>Conocer la probabilidad de que cada una de las estaciones se encuentre completamente ocupada en el largo plazo.</a:t>
          </a:r>
          <a:endParaRPr lang="en-US"/>
        </a:p>
      </dgm:t>
    </dgm:pt>
    <dgm:pt modelId="{0069E571-165E-473B-82C4-81B1F4EFA61D}" type="parTrans" cxnId="{94B149BA-ADBA-4F4B-8E98-BAF24CD114DA}">
      <dgm:prSet/>
      <dgm:spPr/>
      <dgm:t>
        <a:bodyPr/>
        <a:lstStyle/>
        <a:p>
          <a:endParaRPr lang="en-US"/>
        </a:p>
      </dgm:t>
    </dgm:pt>
    <dgm:pt modelId="{F4B05AC9-33D8-409F-9E69-15FFBCCD765B}" type="sibTrans" cxnId="{94B149BA-ADBA-4F4B-8E98-BAF24CD114DA}">
      <dgm:prSet/>
      <dgm:spPr/>
      <dgm:t>
        <a:bodyPr/>
        <a:lstStyle/>
        <a:p>
          <a:endParaRPr lang="en-US"/>
        </a:p>
      </dgm:t>
    </dgm:pt>
    <dgm:pt modelId="{E003FD02-CBA5-4EC4-926B-B91BB36AB402}">
      <dgm:prSet/>
      <dgm:spPr/>
      <dgm:t>
        <a:bodyPr/>
        <a:lstStyle/>
        <a:p>
          <a:r>
            <a:rPr lang="es-CO"/>
            <a:t>Conocer el costo por hora promedio que tendrá por conceptos de operación en todas las estaciones en el largo plazo.</a:t>
          </a:r>
          <a:endParaRPr lang="en-US"/>
        </a:p>
      </dgm:t>
    </dgm:pt>
    <dgm:pt modelId="{843A19EC-F5B1-4625-86CF-64DB4E50946A}" type="parTrans" cxnId="{154A714B-8C06-41EC-8659-7789258D438E}">
      <dgm:prSet/>
      <dgm:spPr/>
      <dgm:t>
        <a:bodyPr/>
        <a:lstStyle/>
        <a:p>
          <a:endParaRPr lang="en-US"/>
        </a:p>
      </dgm:t>
    </dgm:pt>
    <dgm:pt modelId="{87EE050B-A04B-447F-B08C-5840CC4B10F3}" type="sibTrans" cxnId="{154A714B-8C06-41EC-8659-7789258D438E}">
      <dgm:prSet/>
      <dgm:spPr/>
      <dgm:t>
        <a:bodyPr/>
        <a:lstStyle/>
        <a:p>
          <a:endParaRPr lang="en-US"/>
        </a:p>
      </dgm:t>
    </dgm:pt>
    <dgm:pt modelId="{EABFDE84-5B29-B648-AF88-DF8D9642C288}" type="pres">
      <dgm:prSet presAssocID="{7F7CDD6B-9F81-43E2-A2E6-B72CA56ADFC9}" presName="linear" presStyleCnt="0">
        <dgm:presLayoutVars>
          <dgm:animLvl val="lvl"/>
          <dgm:resizeHandles val="exact"/>
        </dgm:presLayoutVars>
      </dgm:prSet>
      <dgm:spPr/>
    </dgm:pt>
    <dgm:pt modelId="{CD088E14-D2EA-E149-AFBB-6AE571CF7C10}" type="pres">
      <dgm:prSet presAssocID="{34A98C7B-D497-4639-9AEF-3C689736E1FA}" presName="parentText" presStyleLbl="node1" presStyleIdx="0" presStyleCnt="6" custLinFactNeighborX="727" custLinFactNeighborY="22778">
        <dgm:presLayoutVars>
          <dgm:chMax val="0"/>
          <dgm:bulletEnabled val="1"/>
        </dgm:presLayoutVars>
      </dgm:prSet>
      <dgm:spPr/>
    </dgm:pt>
    <dgm:pt modelId="{2D511D75-0CCD-D647-A8CD-28D5AE053E6A}" type="pres">
      <dgm:prSet presAssocID="{C8C07BFF-FDC9-4870-A3B9-A2645D444C71}" presName="spacer" presStyleCnt="0"/>
      <dgm:spPr/>
    </dgm:pt>
    <dgm:pt modelId="{C34D6BCF-A2C8-B441-9C40-30D1A2B99573}" type="pres">
      <dgm:prSet presAssocID="{E7787BA4-D5BF-453B-A5F4-4B20475AD16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20E14BB-0DED-2F4A-BF5A-C19955D9FBB9}" type="pres">
      <dgm:prSet presAssocID="{9C72F1D0-C181-4BD8-BD66-773D0CF87BDD}" presName="spacer" presStyleCnt="0"/>
      <dgm:spPr/>
    </dgm:pt>
    <dgm:pt modelId="{E125B8AD-E2CF-6341-A98F-E055D7D57E99}" type="pres">
      <dgm:prSet presAssocID="{971E777C-7F00-4FD7-852F-814C2CC1DDD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FC62CAC-7D14-874A-A6A4-2D64E9D10EB2}" type="pres">
      <dgm:prSet presAssocID="{A834DADC-7DA6-4690-A20F-B2B10AB097E2}" presName="spacer" presStyleCnt="0"/>
      <dgm:spPr/>
    </dgm:pt>
    <dgm:pt modelId="{720A2D33-A68D-FA4E-86BB-3456F34B73BA}" type="pres">
      <dgm:prSet presAssocID="{32DE434A-5FC9-4951-8F36-BC7A0E16553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E98790A-70CE-DE4F-B5B7-D26A00891374}" type="pres">
      <dgm:prSet presAssocID="{297FF0C6-7096-49AD-98DF-A8B6A6425875}" presName="spacer" presStyleCnt="0"/>
      <dgm:spPr/>
    </dgm:pt>
    <dgm:pt modelId="{59FEA71E-F3F7-C549-A3BE-5A5DDC886B21}" type="pres">
      <dgm:prSet presAssocID="{609E1C68-7EA2-473A-AEDC-0A9FE7A7A50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ECB25CF-05E8-4D4A-B0B0-011695D0BC09}" type="pres">
      <dgm:prSet presAssocID="{F4B05AC9-33D8-409F-9E69-15FFBCCD765B}" presName="spacer" presStyleCnt="0"/>
      <dgm:spPr/>
    </dgm:pt>
    <dgm:pt modelId="{0EC35FCE-78ED-174F-84A4-EFAA08782829}" type="pres">
      <dgm:prSet presAssocID="{E003FD02-CBA5-4EC4-926B-B91BB36AB40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98A2F04-83EC-5F4D-B793-3C7788F5DFA5}" type="presOf" srcId="{34A98C7B-D497-4639-9AEF-3C689736E1FA}" destId="{CD088E14-D2EA-E149-AFBB-6AE571CF7C10}" srcOrd="0" destOrd="0" presId="urn:microsoft.com/office/officeart/2005/8/layout/vList2"/>
    <dgm:cxn modelId="{FC86A632-009C-4E13-9F59-A1A6D4AE6EEF}" srcId="{7F7CDD6B-9F81-43E2-A2E6-B72CA56ADFC9}" destId="{E7787BA4-D5BF-453B-A5F4-4B20475AD163}" srcOrd="1" destOrd="0" parTransId="{F8BF588D-0B7A-4BBA-94F3-1323C88422C9}" sibTransId="{9C72F1D0-C181-4BD8-BD66-773D0CF87BDD}"/>
    <dgm:cxn modelId="{DEF65F3F-89F9-9E4B-82A6-3D6A067532AF}" type="presOf" srcId="{971E777C-7F00-4FD7-852F-814C2CC1DDDF}" destId="{E125B8AD-E2CF-6341-A98F-E055D7D57E99}" srcOrd="0" destOrd="0" presId="urn:microsoft.com/office/officeart/2005/8/layout/vList2"/>
    <dgm:cxn modelId="{154A714B-8C06-41EC-8659-7789258D438E}" srcId="{7F7CDD6B-9F81-43E2-A2E6-B72CA56ADFC9}" destId="{E003FD02-CBA5-4EC4-926B-B91BB36AB402}" srcOrd="5" destOrd="0" parTransId="{843A19EC-F5B1-4625-86CF-64DB4E50946A}" sibTransId="{87EE050B-A04B-447F-B08C-5840CC4B10F3}"/>
    <dgm:cxn modelId="{5160D35A-D08A-8C4E-B229-A2E3E9CEB64A}" type="presOf" srcId="{609E1C68-7EA2-473A-AEDC-0A9FE7A7A50A}" destId="{59FEA71E-F3F7-C549-A3BE-5A5DDC886B21}" srcOrd="0" destOrd="0" presId="urn:microsoft.com/office/officeart/2005/8/layout/vList2"/>
    <dgm:cxn modelId="{36262E73-2536-438B-9CA0-7AC0D025FCED}" srcId="{7F7CDD6B-9F81-43E2-A2E6-B72CA56ADFC9}" destId="{32DE434A-5FC9-4951-8F36-BC7A0E165531}" srcOrd="3" destOrd="0" parTransId="{A79B2E65-CA3C-4784-8987-5B8CEF14C70B}" sibTransId="{297FF0C6-7096-49AD-98DF-A8B6A6425875}"/>
    <dgm:cxn modelId="{C3A65B84-5D72-4740-AAF0-65EEB78F9F03}" srcId="{7F7CDD6B-9F81-43E2-A2E6-B72CA56ADFC9}" destId="{34A98C7B-D497-4639-9AEF-3C689736E1FA}" srcOrd="0" destOrd="0" parTransId="{E3383E1F-ABA8-43CD-9E1A-892FFB4A6C15}" sibTransId="{C8C07BFF-FDC9-4870-A3B9-A2645D444C71}"/>
    <dgm:cxn modelId="{94B149BA-ADBA-4F4B-8E98-BAF24CD114DA}" srcId="{7F7CDD6B-9F81-43E2-A2E6-B72CA56ADFC9}" destId="{609E1C68-7EA2-473A-AEDC-0A9FE7A7A50A}" srcOrd="4" destOrd="0" parTransId="{0069E571-165E-473B-82C4-81B1F4EFA61D}" sibTransId="{F4B05AC9-33D8-409F-9E69-15FFBCCD765B}"/>
    <dgm:cxn modelId="{D14CCFC9-4F15-AF48-96E6-CA3ED5C43F69}" type="presOf" srcId="{E003FD02-CBA5-4EC4-926B-B91BB36AB402}" destId="{0EC35FCE-78ED-174F-84A4-EFAA08782829}" srcOrd="0" destOrd="0" presId="urn:microsoft.com/office/officeart/2005/8/layout/vList2"/>
    <dgm:cxn modelId="{0B9EC8DD-D95F-4639-87A2-320116927CC7}" srcId="{7F7CDD6B-9F81-43E2-A2E6-B72CA56ADFC9}" destId="{971E777C-7F00-4FD7-852F-814C2CC1DDDF}" srcOrd="2" destOrd="0" parTransId="{278F7299-B5BA-460F-88F4-4E3A5E81DA6C}" sibTransId="{A834DADC-7DA6-4690-A20F-B2B10AB097E2}"/>
    <dgm:cxn modelId="{ACA75EDE-3319-2B45-ABF3-3BB1A1746C88}" type="presOf" srcId="{E7787BA4-D5BF-453B-A5F4-4B20475AD163}" destId="{C34D6BCF-A2C8-B441-9C40-30D1A2B99573}" srcOrd="0" destOrd="0" presId="urn:microsoft.com/office/officeart/2005/8/layout/vList2"/>
    <dgm:cxn modelId="{E01C72DF-DB8D-D94A-857A-58D5544EC603}" type="presOf" srcId="{7F7CDD6B-9F81-43E2-A2E6-B72CA56ADFC9}" destId="{EABFDE84-5B29-B648-AF88-DF8D9642C288}" srcOrd="0" destOrd="0" presId="urn:microsoft.com/office/officeart/2005/8/layout/vList2"/>
    <dgm:cxn modelId="{F0A238EC-A041-E34B-BB86-58393E704429}" type="presOf" srcId="{32DE434A-5FC9-4951-8F36-BC7A0E165531}" destId="{720A2D33-A68D-FA4E-86BB-3456F34B73BA}" srcOrd="0" destOrd="0" presId="urn:microsoft.com/office/officeart/2005/8/layout/vList2"/>
    <dgm:cxn modelId="{CF297801-5F62-234C-A056-54377F08B0D7}" type="presParOf" srcId="{EABFDE84-5B29-B648-AF88-DF8D9642C288}" destId="{CD088E14-D2EA-E149-AFBB-6AE571CF7C10}" srcOrd="0" destOrd="0" presId="urn:microsoft.com/office/officeart/2005/8/layout/vList2"/>
    <dgm:cxn modelId="{A0EA3FB6-5FD3-814F-A82D-BA3142AFDEA2}" type="presParOf" srcId="{EABFDE84-5B29-B648-AF88-DF8D9642C288}" destId="{2D511D75-0CCD-D647-A8CD-28D5AE053E6A}" srcOrd="1" destOrd="0" presId="urn:microsoft.com/office/officeart/2005/8/layout/vList2"/>
    <dgm:cxn modelId="{C1D68B93-28E5-E34F-A510-AC418F0F93B4}" type="presParOf" srcId="{EABFDE84-5B29-B648-AF88-DF8D9642C288}" destId="{C34D6BCF-A2C8-B441-9C40-30D1A2B99573}" srcOrd="2" destOrd="0" presId="urn:microsoft.com/office/officeart/2005/8/layout/vList2"/>
    <dgm:cxn modelId="{D050725D-A4A3-B74B-B335-A289A5F181B3}" type="presParOf" srcId="{EABFDE84-5B29-B648-AF88-DF8D9642C288}" destId="{E20E14BB-0DED-2F4A-BF5A-C19955D9FBB9}" srcOrd="3" destOrd="0" presId="urn:microsoft.com/office/officeart/2005/8/layout/vList2"/>
    <dgm:cxn modelId="{A59E6DB1-F738-D34F-B32B-CE193D340498}" type="presParOf" srcId="{EABFDE84-5B29-B648-AF88-DF8D9642C288}" destId="{E125B8AD-E2CF-6341-A98F-E055D7D57E99}" srcOrd="4" destOrd="0" presId="urn:microsoft.com/office/officeart/2005/8/layout/vList2"/>
    <dgm:cxn modelId="{5E1CF46B-CA11-8049-A7C5-8A3804CABA7F}" type="presParOf" srcId="{EABFDE84-5B29-B648-AF88-DF8D9642C288}" destId="{5FC62CAC-7D14-874A-A6A4-2D64E9D10EB2}" srcOrd="5" destOrd="0" presId="urn:microsoft.com/office/officeart/2005/8/layout/vList2"/>
    <dgm:cxn modelId="{BE2A0C03-4EED-EE4D-8B35-22ABD6A8ED01}" type="presParOf" srcId="{EABFDE84-5B29-B648-AF88-DF8D9642C288}" destId="{720A2D33-A68D-FA4E-86BB-3456F34B73BA}" srcOrd="6" destOrd="0" presId="urn:microsoft.com/office/officeart/2005/8/layout/vList2"/>
    <dgm:cxn modelId="{E4D4EF45-B3DE-2F40-B583-A1E744A43861}" type="presParOf" srcId="{EABFDE84-5B29-B648-AF88-DF8D9642C288}" destId="{4E98790A-70CE-DE4F-B5B7-D26A00891374}" srcOrd="7" destOrd="0" presId="urn:microsoft.com/office/officeart/2005/8/layout/vList2"/>
    <dgm:cxn modelId="{AE1E407D-4BD5-F549-AA7F-907775FB40AF}" type="presParOf" srcId="{EABFDE84-5B29-B648-AF88-DF8D9642C288}" destId="{59FEA71E-F3F7-C549-A3BE-5A5DDC886B21}" srcOrd="8" destOrd="0" presId="urn:microsoft.com/office/officeart/2005/8/layout/vList2"/>
    <dgm:cxn modelId="{8F23B53D-6052-514A-BBF2-95E88C59AB94}" type="presParOf" srcId="{EABFDE84-5B29-B648-AF88-DF8D9642C288}" destId="{5ECB25CF-05E8-4D4A-B0B0-011695D0BC09}" srcOrd="9" destOrd="0" presId="urn:microsoft.com/office/officeart/2005/8/layout/vList2"/>
    <dgm:cxn modelId="{EB1E65C0-C3CD-E244-91D2-EBC821D474DE}" type="presParOf" srcId="{EABFDE84-5B29-B648-AF88-DF8D9642C288}" destId="{0EC35FCE-78ED-174F-84A4-EFAA0878282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6EF461-4766-413A-B45F-9E1418003E74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765AF4B-9627-4BEB-A3DB-1A205B06FAE5}">
      <dgm:prSet/>
      <dgm:spPr/>
      <dgm:t>
        <a:bodyPr/>
        <a:lstStyle/>
        <a:p>
          <a:r>
            <a:rPr lang="es-CO"/>
            <a:t>Calcular tiempos entre llegadas</a:t>
          </a:r>
          <a:endParaRPr lang="en-US"/>
        </a:p>
      </dgm:t>
    </dgm:pt>
    <dgm:pt modelId="{ECAF8314-56B1-4255-B053-D56D6B77203D}" type="parTrans" cxnId="{49CC4E70-05A4-44EA-925D-2596883D5B64}">
      <dgm:prSet/>
      <dgm:spPr/>
      <dgm:t>
        <a:bodyPr/>
        <a:lstStyle/>
        <a:p>
          <a:endParaRPr lang="en-US"/>
        </a:p>
      </dgm:t>
    </dgm:pt>
    <dgm:pt modelId="{53814212-EB56-4A61-B021-E6090DF61B90}" type="sibTrans" cxnId="{49CC4E70-05A4-44EA-925D-2596883D5B64}">
      <dgm:prSet/>
      <dgm:spPr/>
      <dgm:t>
        <a:bodyPr/>
        <a:lstStyle/>
        <a:p>
          <a:endParaRPr lang="en-US"/>
        </a:p>
      </dgm:t>
    </dgm:pt>
    <dgm:pt modelId="{A1CC85C9-9A9B-4479-9B1B-F0EFB11C762A}">
      <dgm:prSet/>
      <dgm:spPr/>
      <dgm:t>
        <a:bodyPr/>
        <a:lstStyle/>
        <a:p>
          <a:r>
            <a:rPr lang="es-CO"/>
            <a:t>Estimar lambda</a:t>
          </a:r>
          <a:endParaRPr lang="en-US"/>
        </a:p>
      </dgm:t>
    </dgm:pt>
    <dgm:pt modelId="{478F75A6-A6C3-431B-BF93-928094AC7BB8}" type="parTrans" cxnId="{EA2D4B67-BEFB-47E6-A6C0-F33FE8F8E822}">
      <dgm:prSet/>
      <dgm:spPr/>
      <dgm:t>
        <a:bodyPr/>
        <a:lstStyle/>
        <a:p>
          <a:endParaRPr lang="en-US"/>
        </a:p>
      </dgm:t>
    </dgm:pt>
    <dgm:pt modelId="{8689B30C-3EEC-4F3C-8C7B-24E2DFCF6DE3}" type="sibTrans" cxnId="{EA2D4B67-BEFB-47E6-A6C0-F33FE8F8E822}">
      <dgm:prSet/>
      <dgm:spPr/>
      <dgm:t>
        <a:bodyPr/>
        <a:lstStyle/>
        <a:p>
          <a:endParaRPr lang="en-US"/>
        </a:p>
      </dgm:t>
    </dgm:pt>
    <dgm:pt modelId="{88A5F004-A39B-4E77-B569-A617C0CF15B6}">
      <dgm:prSet/>
      <dgm:spPr/>
      <dgm:t>
        <a:bodyPr/>
        <a:lstStyle/>
        <a:p>
          <a:r>
            <a:rPr lang="es-CO"/>
            <a:t>Realizar la prueba de bondad para una distribución exponencial en R</a:t>
          </a:r>
          <a:endParaRPr lang="en-US"/>
        </a:p>
      </dgm:t>
    </dgm:pt>
    <dgm:pt modelId="{79CF3D01-2091-4224-9E94-6183FA99470C}" type="parTrans" cxnId="{2ABEBCB7-B4A2-475D-AF81-09CDCAE8046A}">
      <dgm:prSet/>
      <dgm:spPr/>
      <dgm:t>
        <a:bodyPr/>
        <a:lstStyle/>
        <a:p>
          <a:endParaRPr lang="en-US"/>
        </a:p>
      </dgm:t>
    </dgm:pt>
    <dgm:pt modelId="{574EE086-5321-4B49-8633-7585D880F43D}" type="sibTrans" cxnId="{2ABEBCB7-B4A2-475D-AF81-09CDCAE8046A}">
      <dgm:prSet/>
      <dgm:spPr/>
      <dgm:t>
        <a:bodyPr/>
        <a:lstStyle/>
        <a:p>
          <a:endParaRPr lang="en-US"/>
        </a:p>
      </dgm:t>
    </dgm:pt>
    <dgm:pt modelId="{C15F51A3-D781-EE44-A74B-5BA1B459A1CB}" type="pres">
      <dgm:prSet presAssocID="{4C6EF461-4766-413A-B45F-9E1418003E74}" presName="vert0" presStyleCnt="0">
        <dgm:presLayoutVars>
          <dgm:dir/>
          <dgm:animOne val="branch"/>
          <dgm:animLvl val="lvl"/>
        </dgm:presLayoutVars>
      </dgm:prSet>
      <dgm:spPr/>
    </dgm:pt>
    <dgm:pt modelId="{5147E6B3-7664-6C47-829A-F0B0EF98B5BB}" type="pres">
      <dgm:prSet presAssocID="{7765AF4B-9627-4BEB-A3DB-1A205B06FAE5}" presName="thickLine" presStyleLbl="alignNode1" presStyleIdx="0" presStyleCnt="3"/>
      <dgm:spPr/>
    </dgm:pt>
    <dgm:pt modelId="{C903817D-9C54-614F-87D4-604BB3080FEF}" type="pres">
      <dgm:prSet presAssocID="{7765AF4B-9627-4BEB-A3DB-1A205B06FAE5}" presName="horz1" presStyleCnt="0"/>
      <dgm:spPr/>
    </dgm:pt>
    <dgm:pt modelId="{44C92802-9FD4-2044-941C-839104E50080}" type="pres">
      <dgm:prSet presAssocID="{7765AF4B-9627-4BEB-A3DB-1A205B06FAE5}" presName="tx1" presStyleLbl="revTx" presStyleIdx="0" presStyleCnt="3"/>
      <dgm:spPr/>
    </dgm:pt>
    <dgm:pt modelId="{7E7851D1-37E2-614C-AB56-7B17B2FDAB81}" type="pres">
      <dgm:prSet presAssocID="{7765AF4B-9627-4BEB-A3DB-1A205B06FAE5}" presName="vert1" presStyleCnt="0"/>
      <dgm:spPr/>
    </dgm:pt>
    <dgm:pt modelId="{931AA118-F8D9-6045-8C71-0157A3226D1B}" type="pres">
      <dgm:prSet presAssocID="{A1CC85C9-9A9B-4479-9B1B-F0EFB11C762A}" presName="thickLine" presStyleLbl="alignNode1" presStyleIdx="1" presStyleCnt="3"/>
      <dgm:spPr/>
    </dgm:pt>
    <dgm:pt modelId="{5C413EE7-B261-2C45-ADF2-DA2CDD947DE7}" type="pres">
      <dgm:prSet presAssocID="{A1CC85C9-9A9B-4479-9B1B-F0EFB11C762A}" presName="horz1" presStyleCnt="0"/>
      <dgm:spPr/>
    </dgm:pt>
    <dgm:pt modelId="{E920A837-F111-E941-A88F-A98A3F5C63A4}" type="pres">
      <dgm:prSet presAssocID="{A1CC85C9-9A9B-4479-9B1B-F0EFB11C762A}" presName="tx1" presStyleLbl="revTx" presStyleIdx="1" presStyleCnt="3"/>
      <dgm:spPr/>
    </dgm:pt>
    <dgm:pt modelId="{583FE0EF-7884-5949-B6C4-65BF4D417665}" type="pres">
      <dgm:prSet presAssocID="{A1CC85C9-9A9B-4479-9B1B-F0EFB11C762A}" presName="vert1" presStyleCnt="0"/>
      <dgm:spPr/>
    </dgm:pt>
    <dgm:pt modelId="{653F970C-801F-B249-B071-70744B355162}" type="pres">
      <dgm:prSet presAssocID="{88A5F004-A39B-4E77-B569-A617C0CF15B6}" presName="thickLine" presStyleLbl="alignNode1" presStyleIdx="2" presStyleCnt="3"/>
      <dgm:spPr/>
    </dgm:pt>
    <dgm:pt modelId="{6CC6D835-7ED4-3041-8047-879453B6C426}" type="pres">
      <dgm:prSet presAssocID="{88A5F004-A39B-4E77-B569-A617C0CF15B6}" presName="horz1" presStyleCnt="0"/>
      <dgm:spPr/>
    </dgm:pt>
    <dgm:pt modelId="{9886E2EC-B6A9-734A-B2CA-DD081B0D76C1}" type="pres">
      <dgm:prSet presAssocID="{88A5F004-A39B-4E77-B569-A617C0CF15B6}" presName="tx1" presStyleLbl="revTx" presStyleIdx="2" presStyleCnt="3"/>
      <dgm:spPr/>
    </dgm:pt>
    <dgm:pt modelId="{CBF6D416-9066-1B40-9A16-F863A922901E}" type="pres">
      <dgm:prSet presAssocID="{88A5F004-A39B-4E77-B569-A617C0CF15B6}" presName="vert1" presStyleCnt="0"/>
      <dgm:spPr/>
    </dgm:pt>
  </dgm:ptLst>
  <dgm:cxnLst>
    <dgm:cxn modelId="{8B452C36-B196-DA47-B88C-6E15F716F1EA}" type="presOf" srcId="{88A5F004-A39B-4E77-B569-A617C0CF15B6}" destId="{9886E2EC-B6A9-734A-B2CA-DD081B0D76C1}" srcOrd="0" destOrd="0" presId="urn:microsoft.com/office/officeart/2008/layout/LinedList"/>
    <dgm:cxn modelId="{CEBE814D-E94F-8740-8FB0-B60A6BE60708}" type="presOf" srcId="{7765AF4B-9627-4BEB-A3DB-1A205B06FAE5}" destId="{44C92802-9FD4-2044-941C-839104E50080}" srcOrd="0" destOrd="0" presId="urn:microsoft.com/office/officeart/2008/layout/LinedList"/>
    <dgm:cxn modelId="{EA2D4B67-BEFB-47E6-A6C0-F33FE8F8E822}" srcId="{4C6EF461-4766-413A-B45F-9E1418003E74}" destId="{A1CC85C9-9A9B-4479-9B1B-F0EFB11C762A}" srcOrd="1" destOrd="0" parTransId="{478F75A6-A6C3-431B-BF93-928094AC7BB8}" sibTransId="{8689B30C-3EEC-4F3C-8C7B-24E2DFCF6DE3}"/>
    <dgm:cxn modelId="{49CC4E70-05A4-44EA-925D-2596883D5B64}" srcId="{4C6EF461-4766-413A-B45F-9E1418003E74}" destId="{7765AF4B-9627-4BEB-A3DB-1A205B06FAE5}" srcOrd="0" destOrd="0" parTransId="{ECAF8314-56B1-4255-B053-D56D6B77203D}" sibTransId="{53814212-EB56-4A61-B021-E6090DF61B90}"/>
    <dgm:cxn modelId="{2ABEBCB7-B4A2-475D-AF81-09CDCAE8046A}" srcId="{4C6EF461-4766-413A-B45F-9E1418003E74}" destId="{88A5F004-A39B-4E77-B569-A617C0CF15B6}" srcOrd="2" destOrd="0" parTransId="{79CF3D01-2091-4224-9E94-6183FA99470C}" sibTransId="{574EE086-5321-4B49-8633-7585D880F43D}"/>
    <dgm:cxn modelId="{4932B4C9-D9DA-B74A-8650-F5728694DF16}" type="presOf" srcId="{A1CC85C9-9A9B-4479-9B1B-F0EFB11C762A}" destId="{E920A837-F111-E941-A88F-A98A3F5C63A4}" srcOrd="0" destOrd="0" presId="urn:microsoft.com/office/officeart/2008/layout/LinedList"/>
    <dgm:cxn modelId="{29829ADD-C11C-6948-83E8-9A27F789355D}" type="presOf" srcId="{4C6EF461-4766-413A-B45F-9E1418003E74}" destId="{C15F51A3-D781-EE44-A74B-5BA1B459A1CB}" srcOrd="0" destOrd="0" presId="urn:microsoft.com/office/officeart/2008/layout/LinedList"/>
    <dgm:cxn modelId="{F3BE1E22-8C4D-9A40-9535-57680E5B8274}" type="presParOf" srcId="{C15F51A3-D781-EE44-A74B-5BA1B459A1CB}" destId="{5147E6B3-7664-6C47-829A-F0B0EF98B5BB}" srcOrd="0" destOrd="0" presId="urn:microsoft.com/office/officeart/2008/layout/LinedList"/>
    <dgm:cxn modelId="{4BD80087-4CB7-6D48-A298-081B678D07F5}" type="presParOf" srcId="{C15F51A3-D781-EE44-A74B-5BA1B459A1CB}" destId="{C903817D-9C54-614F-87D4-604BB3080FEF}" srcOrd="1" destOrd="0" presId="urn:microsoft.com/office/officeart/2008/layout/LinedList"/>
    <dgm:cxn modelId="{50A13E40-E495-6040-A43A-92CDA7D74EF2}" type="presParOf" srcId="{C903817D-9C54-614F-87D4-604BB3080FEF}" destId="{44C92802-9FD4-2044-941C-839104E50080}" srcOrd="0" destOrd="0" presId="urn:microsoft.com/office/officeart/2008/layout/LinedList"/>
    <dgm:cxn modelId="{BB20E32C-8846-0A43-BC48-37F1B284EE32}" type="presParOf" srcId="{C903817D-9C54-614F-87D4-604BB3080FEF}" destId="{7E7851D1-37E2-614C-AB56-7B17B2FDAB81}" srcOrd="1" destOrd="0" presId="urn:microsoft.com/office/officeart/2008/layout/LinedList"/>
    <dgm:cxn modelId="{7BDC19E2-7E36-6348-AAE5-E37271B78006}" type="presParOf" srcId="{C15F51A3-D781-EE44-A74B-5BA1B459A1CB}" destId="{931AA118-F8D9-6045-8C71-0157A3226D1B}" srcOrd="2" destOrd="0" presId="urn:microsoft.com/office/officeart/2008/layout/LinedList"/>
    <dgm:cxn modelId="{4894E3BB-07C3-FF4C-A97B-BD7B7282D1CC}" type="presParOf" srcId="{C15F51A3-D781-EE44-A74B-5BA1B459A1CB}" destId="{5C413EE7-B261-2C45-ADF2-DA2CDD947DE7}" srcOrd="3" destOrd="0" presId="urn:microsoft.com/office/officeart/2008/layout/LinedList"/>
    <dgm:cxn modelId="{96900F69-99AA-5F43-A106-0ABF5AA8AAF9}" type="presParOf" srcId="{5C413EE7-B261-2C45-ADF2-DA2CDD947DE7}" destId="{E920A837-F111-E941-A88F-A98A3F5C63A4}" srcOrd="0" destOrd="0" presId="urn:microsoft.com/office/officeart/2008/layout/LinedList"/>
    <dgm:cxn modelId="{FEACC5F1-8405-2B41-8DBB-9A9FEDAB0DF9}" type="presParOf" srcId="{5C413EE7-B261-2C45-ADF2-DA2CDD947DE7}" destId="{583FE0EF-7884-5949-B6C4-65BF4D417665}" srcOrd="1" destOrd="0" presId="urn:microsoft.com/office/officeart/2008/layout/LinedList"/>
    <dgm:cxn modelId="{976BB9C1-7634-224A-A85B-6BF6BDA1DA0D}" type="presParOf" srcId="{C15F51A3-D781-EE44-A74B-5BA1B459A1CB}" destId="{653F970C-801F-B249-B071-70744B355162}" srcOrd="4" destOrd="0" presId="urn:microsoft.com/office/officeart/2008/layout/LinedList"/>
    <dgm:cxn modelId="{019F0EC8-F24B-7941-9BD2-C41DAD53BF40}" type="presParOf" srcId="{C15F51A3-D781-EE44-A74B-5BA1B459A1CB}" destId="{6CC6D835-7ED4-3041-8047-879453B6C426}" srcOrd="5" destOrd="0" presId="urn:microsoft.com/office/officeart/2008/layout/LinedList"/>
    <dgm:cxn modelId="{2981B9DC-C25F-0D41-81C3-03B1C829D00D}" type="presParOf" srcId="{6CC6D835-7ED4-3041-8047-879453B6C426}" destId="{9886E2EC-B6A9-734A-B2CA-DD081B0D76C1}" srcOrd="0" destOrd="0" presId="urn:microsoft.com/office/officeart/2008/layout/LinedList"/>
    <dgm:cxn modelId="{CE910F71-D208-9B47-80CF-B91BD9561551}" type="presParOf" srcId="{6CC6D835-7ED4-3041-8047-879453B6C426}" destId="{CBF6D416-9066-1B40-9A16-F863A922901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700041-79A8-4D06-A017-02483EE0F230}" type="doc">
      <dgm:prSet loTypeId="urn:microsoft.com/office/officeart/2005/8/layout/hProcess9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06AFC36F-0B4A-4AB2-B2CB-A4596791CC94}">
      <dgm:prSet/>
      <dgm:spPr/>
      <dgm:t>
        <a:bodyPr/>
        <a:lstStyle/>
        <a:p>
          <a:r>
            <a:rPr lang="es-CO" dirty="0"/>
            <a:t>Suma producto matriz probabilidades con el valor i</a:t>
          </a:r>
          <a:endParaRPr lang="en-US" dirty="0"/>
        </a:p>
      </dgm:t>
    </dgm:pt>
    <dgm:pt modelId="{8C38EFB8-48B1-47D9-AC0F-49DFEA760528}" type="parTrans" cxnId="{43F206BF-A99C-4646-B96A-ADECEFA10110}">
      <dgm:prSet/>
      <dgm:spPr/>
      <dgm:t>
        <a:bodyPr/>
        <a:lstStyle/>
        <a:p>
          <a:endParaRPr lang="en-US"/>
        </a:p>
      </dgm:t>
    </dgm:pt>
    <dgm:pt modelId="{D1804374-01E8-429B-A21A-C4D9E1A87F83}" type="sibTrans" cxnId="{43F206BF-A99C-4646-B96A-ADECEFA10110}">
      <dgm:prSet/>
      <dgm:spPr/>
      <dgm:t>
        <a:bodyPr/>
        <a:lstStyle/>
        <a:p>
          <a:endParaRPr lang="en-US"/>
        </a:p>
      </dgm:t>
    </dgm:pt>
    <dgm:pt modelId="{6E1E2A3F-24E3-465F-8593-7BADE4DCA953}">
      <dgm:prSet/>
      <dgm:spPr/>
      <dgm:t>
        <a:bodyPr/>
        <a:lstStyle/>
        <a:p>
          <a:r>
            <a:rPr lang="es-CO"/>
            <a:t>E(x^2)</a:t>
          </a:r>
          <a:endParaRPr lang="en-US"/>
        </a:p>
      </dgm:t>
    </dgm:pt>
    <dgm:pt modelId="{0BCD38DC-3230-4D7F-AD82-1E1D7FC4F8F1}" type="parTrans" cxnId="{94067829-F123-4F38-BE42-49252F2604AA}">
      <dgm:prSet/>
      <dgm:spPr/>
      <dgm:t>
        <a:bodyPr/>
        <a:lstStyle/>
        <a:p>
          <a:endParaRPr lang="en-US"/>
        </a:p>
      </dgm:t>
    </dgm:pt>
    <dgm:pt modelId="{762B029B-21DF-4666-9954-3A5FD4991C74}" type="sibTrans" cxnId="{94067829-F123-4F38-BE42-49252F2604AA}">
      <dgm:prSet/>
      <dgm:spPr/>
      <dgm:t>
        <a:bodyPr/>
        <a:lstStyle/>
        <a:p>
          <a:endParaRPr lang="en-US"/>
        </a:p>
      </dgm:t>
    </dgm:pt>
    <dgm:pt modelId="{19549E5D-7805-4FB5-9C5E-EA6263EEB960}">
      <dgm:prSet/>
      <dgm:spPr/>
      <dgm:t>
        <a:bodyPr/>
        <a:lstStyle/>
        <a:p>
          <a:r>
            <a:rPr lang="es-CO" dirty="0"/>
            <a:t>(E(x))^2</a:t>
          </a:r>
          <a:endParaRPr lang="en-US" dirty="0"/>
        </a:p>
      </dgm:t>
    </dgm:pt>
    <dgm:pt modelId="{5F80E1CA-7A26-4634-B4A3-356815601729}" type="parTrans" cxnId="{0D34071F-9C54-48E8-9C32-58B1EE7C214E}">
      <dgm:prSet/>
      <dgm:spPr/>
      <dgm:t>
        <a:bodyPr/>
        <a:lstStyle/>
        <a:p>
          <a:endParaRPr lang="en-US"/>
        </a:p>
      </dgm:t>
    </dgm:pt>
    <dgm:pt modelId="{9787BA03-B5F5-4B66-8B4F-F6A4E2D699BC}" type="sibTrans" cxnId="{0D34071F-9C54-48E8-9C32-58B1EE7C214E}">
      <dgm:prSet/>
      <dgm:spPr/>
      <dgm:t>
        <a:bodyPr/>
        <a:lstStyle/>
        <a:p>
          <a:endParaRPr lang="en-US"/>
        </a:p>
      </dgm:t>
    </dgm:pt>
    <dgm:pt modelId="{CB912586-20F7-4FA8-AD1A-0D17D6AA911E}">
      <dgm:prSet/>
      <dgm:spPr/>
      <dgm:t>
        <a:bodyPr/>
        <a:lstStyle/>
        <a:p>
          <a:r>
            <a:rPr lang="es-CO"/>
            <a:t>Varianza</a:t>
          </a:r>
          <a:endParaRPr lang="en-US"/>
        </a:p>
      </dgm:t>
    </dgm:pt>
    <dgm:pt modelId="{B79B558D-62A3-4739-94CD-EC4768EAE98B}" type="parTrans" cxnId="{E6EF4FE1-940A-4FF6-9376-7D7AA691D1FC}">
      <dgm:prSet/>
      <dgm:spPr/>
      <dgm:t>
        <a:bodyPr/>
        <a:lstStyle/>
        <a:p>
          <a:endParaRPr lang="en-US"/>
        </a:p>
      </dgm:t>
    </dgm:pt>
    <dgm:pt modelId="{87598E75-01BC-4B54-AE58-A8F0B6EB436A}" type="sibTrans" cxnId="{E6EF4FE1-940A-4FF6-9376-7D7AA691D1FC}">
      <dgm:prSet/>
      <dgm:spPr/>
      <dgm:t>
        <a:bodyPr/>
        <a:lstStyle/>
        <a:p>
          <a:endParaRPr lang="en-US"/>
        </a:p>
      </dgm:t>
    </dgm:pt>
    <dgm:pt modelId="{3942B418-5995-024B-9A2E-34849435B532}" type="pres">
      <dgm:prSet presAssocID="{32700041-79A8-4D06-A017-02483EE0F230}" presName="CompostProcess" presStyleCnt="0">
        <dgm:presLayoutVars>
          <dgm:dir/>
          <dgm:resizeHandles val="exact"/>
        </dgm:presLayoutVars>
      </dgm:prSet>
      <dgm:spPr/>
    </dgm:pt>
    <dgm:pt modelId="{D7628782-4452-F442-9133-A806B66A9B7A}" type="pres">
      <dgm:prSet presAssocID="{32700041-79A8-4D06-A017-02483EE0F230}" presName="arrow" presStyleLbl="bgShp" presStyleIdx="0" presStyleCnt="1"/>
      <dgm:spPr/>
    </dgm:pt>
    <dgm:pt modelId="{ECD6F52E-7994-C245-BB3E-36B7989095C5}" type="pres">
      <dgm:prSet presAssocID="{32700041-79A8-4D06-A017-02483EE0F230}" presName="linearProcess" presStyleCnt="0"/>
      <dgm:spPr/>
    </dgm:pt>
    <dgm:pt modelId="{AAE8D619-3972-B54B-A87D-DFBC56D54BD6}" type="pres">
      <dgm:prSet presAssocID="{06AFC36F-0B4A-4AB2-B2CB-A4596791CC94}" presName="textNode" presStyleLbl="node1" presStyleIdx="0" presStyleCnt="4">
        <dgm:presLayoutVars>
          <dgm:bulletEnabled val="1"/>
        </dgm:presLayoutVars>
      </dgm:prSet>
      <dgm:spPr/>
    </dgm:pt>
    <dgm:pt modelId="{CC9C45ED-760F-3E46-AE9A-F9ACA3036264}" type="pres">
      <dgm:prSet presAssocID="{D1804374-01E8-429B-A21A-C4D9E1A87F83}" presName="sibTrans" presStyleCnt="0"/>
      <dgm:spPr/>
    </dgm:pt>
    <dgm:pt modelId="{5CDF88E4-C688-A543-833A-1D55ECF57BE4}" type="pres">
      <dgm:prSet presAssocID="{6E1E2A3F-24E3-465F-8593-7BADE4DCA953}" presName="textNode" presStyleLbl="node1" presStyleIdx="1" presStyleCnt="4">
        <dgm:presLayoutVars>
          <dgm:bulletEnabled val="1"/>
        </dgm:presLayoutVars>
      </dgm:prSet>
      <dgm:spPr/>
    </dgm:pt>
    <dgm:pt modelId="{BF9F3BF8-9A4E-2C43-87A9-0DE3247403D5}" type="pres">
      <dgm:prSet presAssocID="{762B029B-21DF-4666-9954-3A5FD4991C74}" presName="sibTrans" presStyleCnt="0"/>
      <dgm:spPr/>
    </dgm:pt>
    <dgm:pt modelId="{AFBC85F9-AD45-B94D-88BA-254C49A336FC}" type="pres">
      <dgm:prSet presAssocID="{19549E5D-7805-4FB5-9C5E-EA6263EEB960}" presName="textNode" presStyleLbl="node1" presStyleIdx="2" presStyleCnt="4">
        <dgm:presLayoutVars>
          <dgm:bulletEnabled val="1"/>
        </dgm:presLayoutVars>
      </dgm:prSet>
      <dgm:spPr/>
    </dgm:pt>
    <dgm:pt modelId="{4C8A6F6E-13CB-5144-AA36-B571EAE4AE1F}" type="pres">
      <dgm:prSet presAssocID="{9787BA03-B5F5-4B66-8B4F-F6A4E2D699BC}" presName="sibTrans" presStyleCnt="0"/>
      <dgm:spPr/>
    </dgm:pt>
    <dgm:pt modelId="{C6D53A44-8767-8E40-BFAF-457B6A4EA66E}" type="pres">
      <dgm:prSet presAssocID="{CB912586-20F7-4FA8-AD1A-0D17D6AA911E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340A5807-E5A8-2E4E-AAB0-05AEE080BA31}" type="presOf" srcId="{06AFC36F-0B4A-4AB2-B2CB-A4596791CC94}" destId="{AAE8D619-3972-B54B-A87D-DFBC56D54BD6}" srcOrd="0" destOrd="0" presId="urn:microsoft.com/office/officeart/2005/8/layout/hProcess9"/>
    <dgm:cxn modelId="{AD46FE08-2632-8E4F-BD87-4712FD13F967}" type="presOf" srcId="{6E1E2A3F-24E3-465F-8593-7BADE4DCA953}" destId="{5CDF88E4-C688-A543-833A-1D55ECF57BE4}" srcOrd="0" destOrd="0" presId="urn:microsoft.com/office/officeart/2005/8/layout/hProcess9"/>
    <dgm:cxn modelId="{AC260B17-DB13-D245-ADC5-67D452FD37DF}" type="presOf" srcId="{19549E5D-7805-4FB5-9C5E-EA6263EEB960}" destId="{AFBC85F9-AD45-B94D-88BA-254C49A336FC}" srcOrd="0" destOrd="0" presId="urn:microsoft.com/office/officeart/2005/8/layout/hProcess9"/>
    <dgm:cxn modelId="{0D34071F-9C54-48E8-9C32-58B1EE7C214E}" srcId="{32700041-79A8-4D06-A017-02483EE0F230}" destId="{19549E5D-7805-4FB5-9C5E-EA6263EEB960}" srcOrd="2" destOrd="0" parTransId="{5F80E1CA-7A26-4634-B4A3-356815601729}" sibTransId="{9787BA03-B5F5-4B66-8B4F-F6A4E2D699BC}"/>
    <dgm:cxn modelId="{94067829-F123-4F38-BE42-49252F2604AA}" srcId="{32700041-79A8-4D06-A017-02483EE0F230}" destId="{6E1E2A3F-24E3-465F-8593-7BADE4DCA953}" srcOrd="1" destOrd="0" parTransId="{0BCD38DC-3230-4D7F-AD82-1E1D7FC4F8F1}" sibTransId="{762B029B-21DF-4666-9954-3A5FD4991C74}"/>
    <dgm:cxn modelId="{AF8FB93D-63F7-4642-AAF0-EB1ECD7C23B2}" type="presOf" srcId="{CB912586-20F7-4FA8-AD1A-0D17D6AA911E}" destId="{C6D53A44-8767-8E40-BFAF-457B6A4EA66E}" srcOrd="0" destOrd="0" presId="urn:microsoft.com/office/officeart/2005/8/layout/hProcess9"/>
    <dgm:cxn modelId="{43F206BF-A99C-4646-B96A-ADECEFA10110}" srcId="{32700041-79A8-4D06-A017-02483EE0F230}" destId="{06AFC36F-0B4A-4AB2-B2CB-A4596791CC94}" srcOrd="0" destOrd="0" parTransId="{8C38EFB8-48B1-47D9-AC0F-49DFEA760528}" sibTransId="{D1804374-01E8-429B-A21A-C4D9E1A87F83}"/>
    <dgm:cxn modelId="{E6EF4FE1-940A-4FF6-9376-7D7AA691D1FC}" srcId="{32700041-79A8-4D06-A017-02483EE0F230}" destId="{CB912586-20F7-4FA8-AD1A-0D17D6AA911E}" srcOrd="3" destOrd="0" parTransId="{B79B558D-62A3-4739-94CD-EC4768EAE98B}" sibTransId="{87598E75-01BC-4B54-AE58-A8F0B6EB436A}"/>
    <dgm:cxn modelId="{722742EB-97DA-7B4E-BB41-4D18F68EA51F}" type="presOf" srcId="{32700041-79A8-4D06-A017-02483EE0F230}" destId="{3942B418-5995-024B-9A2E-34849435B532}" srcOrd="0" destOrd="0" presId="urn:microsoft.com/office/officeart/2005/8/layout/hProcess9"/>
    <dgm:cxn modelId="{8D8595E7-56B6-8F49-A548-252268459DDC}" type="presParOf" srcId="{3942B418-5995-024B-9A2E-34849435B532}" destId="{D7628782-4452-F442-9133-A806B66A9B7A}" srcOrd="0" destOrd="0" presId="urn:microsoft.com/office/officeart/2005/8/layout/hProcess9"/>
    <dgm:cxn modelId="{06FE293B-4C53-4546-854A-87E4A6917788}" type="presParOf" srcId="{3942B418-5995-024B-9A2E-34849435B532}" destId="{ECD6F52E-7994-C245-BB3E-36B7989095C5}" srcOrd="1" destOrd="0" presId="urn:microsoft.com/office/officeart/2005/8/layout/hProcess9"/>
    <dgm:cxn modelId="{E0116842-B851-2D40-A5D2-D7F6E666C746}" type="presParOf" srcId="{ECD6F52E-7994-C245-BB3E-36B7989095C5}" destId="{AAE8D619-3972-B54B-A87D-DFBC56D54BD6}" srcOrd="0" destOrd="0" presId="urn:microsoft.com/office/officeart/2005/8/layout/hProcess9"/>
    <dgm:cxn modelId="{BFCC1018-81FB-3C44-94C3-D9A11071C912}" type="presParOf" srcId="{ECD6F52E-7994-C245-BB3E-36B7989095C5}" destId="{CC9C45ED-760F-3E46-AE9A-F9ACA3036264}" srcOrd="1" destOrd="0" presId="urn:microsoft.com/office/officeart/2005/8/layout/hProcess9"/>
    <dgm:cxn modelId="{D751668C-6212-6340-B619-B23D67F14A76}" type="presParOf" srcId="{ECD6F52E-7994-C245-BB3E-36B7989095C5}" destId="{5CDF88E4-C688-A543-833A-1D55ECF57BE4}" srcOrd="2" destOrd="0" presId="urn:microsoft.com/office/officeart/2005/8/layout/hProcess9"/>
    <dgm:cxn modelId="{6F3C2CF5-4ED8-1B41-A62A-555258909E8A}" type="presParOf" srcId="{ECD6F52E-7994-C245-BB3E-36B7989095C5}" destId="{BF9F3BF8-9A4E-2C43-87A9-0DE3247403D5}" srcOrd="3" destOrd="0" presId="urn:microsoft.com/office/officeart/2005/8/layout/hProcess9"/>
    <dgm:cxn modelId="{7069CA07-8A75-5646-96F1-FADBD4D8FF42}" type="presParOf" srcId="{ECD6F52E-7994-C245-BB3E-36B7989095C5}" destId="{AFBC85F9-AD45-B94D-88BA-254C49A336FC}" srcOrd="4" destOrd="0" presId="urn:microsoft.com/office/officeart/2005/8/layout/hProcess9"/>
    <dgm:cxn modelId="{9B93F11F-CBA3-C442-90C0-711F7DDAA45D}" type="presParOf" srcId="{ECD6F52E-7994-C245-BB3E-36B7989095C5}" destId="{4C8A6F6E-13CB-5144-AA36-B571EAE4AE1F}" srcOrd="5" destOrd="0" presId="urn:microsoft.com/office/officeart/2005/8/layout/hProcess9"/>
    <dgm:cxn modelId="{BC53C17C-EDC8-E440-A20D-95C996DB0C21}" type="presParOf" srcId="{ECD6F52E-7994-C245-BB3E-36B7989095C5}" destId="{C6D53A44-8767-8E40-BFAF-457B6A4EA66E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69ED26-C238-4E4C-8708-48D832FF3BF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341DD47-4CC6-451A-94E8-9846563A5666}">
      <dgm:prSet/>
      <dgm:spPr/>
      <dgm:t>
        <a:bodyPr/>
        <a:lstStyle/>
        <a:p>
          <a:r>
            <a:rPr lang="es-CO"/>
            <a:t>x(t): cantidad de personas que hay en la estación Av 1ra mayo en el tiempo t</a:t>
          </a:r>
          <a:endParaRPr lang="en-US"/>
        </a:p>
      </dgm:t>
    </dgm:pt>
    <dgm:pt modelId="{8BCE66E2-FD32-4521-8643-2942F0DD437C}" type="parTrans" cxnId="{8BF9155D-3777-46B2-83D0-F4A8D6D74538}">
      <dgm:prSet/>
      <dgm:spPr/>
      <dgm:t>
        <a:bodyPr/>
        <a:lstStyle/>
        <a:p>
          <a:endParaRPr lang="en-US"/>
        </a:p>
      </dgm:t>
    </dgm:pt>
    <dgm:pt modelId="{8B3F116F-13B6-4E14-B626-B31444E6DFB3}" type="sibTrans" cxnId="{8BF9155D-3777-46B2-83D0-F4A8D6D74538}">
      <dgm:prSet/>
      <dgm:spPr/>
      <dgm:t>
        <a:bodyPr/>
        <a:lstStyle/>
        <a:p>
          <a:endParaRPr lang="en-US"/>
        </a:p>
      </dgm:t>
    </dgm:pt>
    <dgm:pt modelId="{FCDA0359-3FF2-4BDF-A7BB-1C9886BD40CA}">
      <dgm:prSet/>
      <dgm:spPr/>
      <dgm:t>
        <a:bodyPr/>
        <a:lstStyle/>
        <a:p>
          <a:r>
            <a:rPr lang="es-CO"/>
            <a:t>y(t): cantidad de personas que hay en la estación Av NQS en el tiempo t</a:t>
          </a:r>
          <a:endParaRPr lang="en-US"/>
        </a:p>
      </dgm:t>
    </dgm:pt>
    <dgm:pt modelId="{068E244A-EEF5-490A-B0EC-EE999A9DDCA3}" type="parTrans" cxnId="{7CCB956B-250E-47BF-B3A6-D3CAA03A543F}">
      <dgm:prSet/>
      <dgm:spPr/>
      <dgm:t>
        <a:bodyPr/>
        <a:lstStyle/>
        <a:p>
          <a:endParaRPr lang="en-US"/>
        </a:p>
      </dgm:t>
    </dgm:pt>
    <dgm:pt modelId="{FEC09B7C-E975-478C-97FF-0A4663782236}" type="sibTrans" cxnId="{7CCB956B-250E-47BF-B3A6-D3CAA03A543F}">
      <dgm:prSet/>
      <dgm:spPr/>
      <dgm:t>
        <a:bodyPr/>
        <a:lstStyle/>
        <a:p>
          <a:endParaRPr lang="en-US"/>
        </a:p>
      </dgm:t>
    </dgm:pt>
    <dgm:pt modelId="{2485AF9D-9831-4BB7-BA64-E65E14C51CDE}">
      <dgm:prSet/>
      <dgm:spPr/>
      <dgm:t>
        <a:bodyPr/>
        <a:lstStyle/>
        <a:p>
          <a:r>
            <a:rPr lang="es-CO"/>
            <a:t>z(t): cantidad de personas que hay en la estación Av Caracas en el tiempo t</a:t>
          </a:r>
          <a:endParaRPr lang="en-US"/>
        </a:p>
      </dgm:t>
    </dgm:pt>
    <dgm:pt modelId="{53AFCB6F-AE5F-40D8-A0F6-B1796873FF55}" type="parTrans" cxnId="{BD329A45-23EF-4103-90E8-117E87088A0C}">
      <dgm:prSet/>
      <dgm:spPr/>
      <dgm:t>
        <a:bodyPr/>
        <a:lstStyle/>
        <a:p>
          <a:endParaRPr lang="en-US"/>
        </a:p>
      </dgm:t>
    </dgm:pt>
    <dgm:pt modelId="{0D0D62E2-2D37-4218-B267-817568CB7620}" type="sibTrans" cxnId="{BD329A45-23EF-4103-90E8-117E87088A0C}">
      <dgm:prSet/>
      <dgm:spPr/>
      <dgm:t>
        <a:bodyPr/>
        <a:lstStyle/>
        <a:p>
          <a:endParaRPr lang="en-US"/>
        </a:p>
      </dgm:t>
    </dgm:pt>
    <dgm:pt modelId="{5685065C-0899-2740-9DF6-3726B73D8CED}" type="pres">
      <dgm:prSet presAssocID="{9F69ED26-C238-4E4C-8708-48D832FF3BF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7E7D52-2E88-974A-B3CC-74CB5F9F55A6}" type="pres">
      <dgm:prSet presAssocID="{2341DD47-4CC6-451A-94E8-9846563A5666}" presName="hierRoot1" presStyleCnt="0"/>
      <dgm:spPr/>
    </dgm:pt>
    <dgm:pt modelId="{BA24CBB4-B7D2-9443-B871-3A6B27B74D31}" type="pres">
      <dgm:prSet presAssocID="{2341DD47-4CC6-451A-94E8-9846563A5666}" presName="composite" presStyleCnt="0"/>
      <dgm:spPr/>
    </dgm:pt>
    <dgm:pt modelId="{EE1A5E23-122F-E449-AF27-8C4AFA54940C}" type="pres">
      <dgm:prSet presAssocID="{2341DD47-4CC6-451A-94E8-9846563A5666}" presName="background" presStyleLbl="node0" presStyleIdx="0" presStyleCnt="3"/>
      <dgm:spPr/>
    </dgm:pt>
    <dgm:pt modelId="{40D68EF3-2C74-9041-953E-B9F8FCE173DF}" type="pres">
      <dgm:prSet presAssocID="{2341DD47-4CC6-451A-94E8-9846563A5666}" presName="text" presStyleLbl="fgAcc0" presStyleIdx="0" presStyleCnt="3">
        <dgm:presLayoutVars>
          <dgm:chPref val="3"/>
        </dgm:presLayoutVars>
      </dgm:prSet>
      <dgm:spPr/>
    </dgm:pt>
    <dgm:pt modelId="{9BFCE073-147E-664A-91EC-AE2DAEFE5014}" type="pres">
      <dgm:prSet presAssocID="{2341DD47-4CC6-451A-94E8-9846563A5666}" presName="hierChild2" presStyleCnt="0"/>
      <dgm:spPr/>
    </dgm:pt>
    <dgm:pt modelId="{C7108BD3-CAF6-D142-8ADD-1A28E5729816}" type="pres">
      <dgm:prSet presAssocID="{FCDA0359-3FF2-4BDF-A7BB-1C9886BD40CA}" presName="hierRoot1" presStyleCnt="0"/>
      <dgm:spPr/>
    </dgm:pt>
    <dgm:pt modelId="{D91F5C80-DD0E-2D46-8A30-592443BC95FB}" type="pres">
      <dgm:prSet presAssocID="{FCDA0359-3FF2-4BDF-A7BB-1C9886BD40CA}" presName="composite" presStyleCnt="0"/>
      <dgm:spPr/>
    </dgm:pt>
    <dgm:pt modelId="{85D39302-C4E7-D449-8D0A-F6B763B6CCAB}" type="pres">
      <dgm:prSet presAssocID="{FCDA0359-3FF2-4BDF-A7BB-1C9886BD40CA}" presName="background" presStyleLbl="node0" presStyleIdx="1" presStyleCnt="3"/>
      <dgm:spPr/>
    </dgm:pt>
    <dgm:pt modelId="{6125D739-92B4-B649-8457-A910450B8D99}" type="pres">
      <dgm:prSet presAssocID="{FCDA0359-3FF2-4BDF-A7BB-1C9886BD40CA}" presName="text" presStyleLbl="fgAcc0" presStyleIdx="1" presStyleCnt="3">
        <dgm:presLayoutVars>
          <dgm:chPref val="3"/>
        </dgm:presLayoutVars>
      </dgm:prSet>
      <dgm:spPr/>
    </dgm:pt>
    <dgm:pt modelId="{8E88FF51-FBAE-1146-AEDE-01F84CABF89D}" type="pres">
      <dgm:prSet presAssocID="{FCDA0359-3FF2-4BDF-A7BB-1C9886BD40CA}" presName="hierChild2" presStyleCnt="0"/>
      <dgm:spPr/>
    </dgm:pt>
    <dgm:pt modelId="{3BA5E192-BD96-FD4A-9E8A-160689999EA7}" type="pres">
      <dgm:prSet presAssocID="{2485AF9D-9831-4BB7-BA64-E65E14C51CDE}" presName="hierRoot1" presStyleCnt="0"/>
      <dgm:spPr/>
    </dgm:pt>
    <dgm:pt modelId="{FDEB889A-B7C0-7343-B9DF-21A0E123EC0A}" type="pres">
      <dgm:prSet presAssocID="{2485AF9D-9831-4BB7-BA64-E65E14C51CDE}" presName="composite" presStyleCnt="0"/>
      <dgm:spPr/>
    </dgm:pt>
    <dgm:pt modelId="{D51EF34D-F5A2-AE45-A054-287750E6779F}" type="pres">
      <dgm:prSet presAssocID="{2485AF9D-9831-4BB7-BA64-E65E14C51CDE}" presName="background" presStyleLbl="node0" presStyleIdx="2" presStyleCnt="3"/>
      <dgm:spPr/>
    </dgm:pt>
    <dgm:pt modelId="{9754DDE1-8DA5-524C-9AFC-F81A4969A6FE}" type="pres">
      <dgm:prSet presAssocID="{2485AF9D-9831-4BB7-BA64-E65E14C51CDE}" presName="text" presStyleLbl="fgAcc0" presStyleIdx="2" presStyleCnt="3">
        <dgm:presLayoutVars>
          <dgm:chPref val="3"/>
        </dgm:presLayoutVars>
      </dgm:prSet>
      <dgm:spPr/>
    </dgm:pt>
    <dgm:pt modelId="{47C5607A-2185-E44D-BFAB-7072F223DDE9}" type="pres">
      <dgm:prSet presAssocID="{2485AF9D-9831-4BB7-BA64-E65E14C51CDE}" presName="hierChild2" presStyleCnt="0"/>
      <dgm:spPr/>
    </dgm:pt>
  </dgm:ptLst>
  <dgm:cxnLst>
    <dgm:cxn modelId="{BD329A45-23EF-4103-90E8-117E87088A0C}" srcId="{9F69ED26-C238-4E4C-8708-48D832FF3BFB}" destId="{2485AF9D-9831-4BB7-BA64-E65E14C51CDE}" srcOrd="2" destOrd="0" parTransId="{53AFCB6F-AE5F-40D8-A0F6-B1796873FF55}" sibTransId="{0D0D62E2-2D37-4218-B267-817568CB7620}"/>
    <dgm:cxn modelId="{26652858-C71A-8D42-A8DA-51764CEEA967}" type="presOf" srcId="{2341DD47-4CC6-451A-94E8-9846563A5666}" destId="{40D68EF3-2C74-9041-953E-B9F8FCE173DF}" srcOrd="0" destOrd="0" presId="urn:microsoft.com/office/officeart/2005/8/layout/hierarchy1"/>
    <dgm:cxn modelId="{8BF9155D-3777-46B2-83D0-F4A8D6D74538}" srcId="{9F69ED26-C238-4E4C-8708-48D832FF3BFB}" destId="{2341DD47-4CC6-451A-94E8-9846563A5666}" srcOrd="0" destOrd="0" parTransId="{8BCE66E2-FD32-4521-8643-2942F0DD437C}" sibTransId="{8B3F116F-13B6-4E14-B626-B31444E6DFB3}"/>
    <dgm:cxn modelId="{7CCB956B-250E-47BF-B3A6-D3CAA03A543F}" srcId="{9F69ED26-C238-4E4C-8708-48D832FF3BFB}" destId="{FCDA0359-3FF2-4BDF-A7BB-1C9886BD40CA}" srcOrd="1" destOrd="0" parTransId="{068E244A-EEF5-490A-B0EC-EE999A9DDCA3}" sibTransId="{FEC09B7C-E975-478C-97FF-0A4663782236}"/>
    <dgm:cxn modelId="{BE49367B-C75A-3544-8A71-911E9D1AAB46}" type="presOf" srcId="{2485AF9D-9831-4BB7-BA64-E65E14C51CDE}" destId="{9754DDE1-8DA5-524C-9AFC-F81A4969A6FE}" srcOrd="0" destOrd="0" presId="urn:microsoft.com/office/officeart/2005/8/layout/hierarchy1"/>
    <dgm:cxn modelId="{02E659C4-4CF3-204D-8EF7-E68B9EB5907E}" type="presOf" srcId="{FCDA0359-3FF2-4BDF-A7BB-1C9886BD40CA}" destId="{6125D739-92B4-B649-8457-A910450B8D99}" srcOrd="0" destOrd="0" presId="urn:microsoft.com/office/officeart/2005/8/layout/hierarchy1"/>
    <dgm:cxn modelId="{B32389DC-DE7C-EF40-9A2D-68E365319B29}" type="presOf" srcId="{9F69ED26-C238-4E4C-8708-48D832FF3BFB}" destId="{5685065C-0899-2740-9DF6-3726B73D8CED}" srcOrd="0" destOrd="0" presId="urn:microsoft.com/office/officeart/2005/8/layout/hierarchy1"/>
    <dgm:cxn modelId="{C4CD05E1-323C-464C-9337-324332342B9C}" type="presParOf" srcId="{5685065C-0899-2740-9DF6-3726B73D8CED}" destId="{087E7D52-2E88-974A-B3CC-74CB5F9F55A6}" srcOrd="0" destOrd="0" presId="urn:microsoft.com/office/officeart/2005/8/layout/hierarchy1"/>
    <dgm:cxn modelId="{88713D1D-80C9-7E4C-BBDF-441051092AC2}" type="presParOf" srcId="{087E7D52-2E88-974A-B3CC-74CB5F9F55A6}" destId="{BA24CBB4-B7D2-9443-B871-3A6B27B74D31}" srcOrd="0" destOrd="0" presId="urn:microsoft.com/office/officeart/2005/8/layout/hierarchy1"/>
    <dgm:cxn modelId="{DAAA894D-A1C7-664F-9B35-39409AAA102D}" type="presParOf" srcId="{BA24CBB4-B7D2-9443-B871-3A6B27B74D31}" destId="{EE1A5E23-122F-E449-AF27-8C4AFA54940C}" srcOrd="0" destOrd="0" presId="urn:microsoft.com/office/officeart/2005/8/layout/hierarchy1"/>
    <dgm:cxn modelId="{8333BF97-42CD-CE46-BAED-7053BB2C51D1}" type="presParOf" srcId="{BA24CBB4-B7D2-9443-B871-3A6B27B74D31}" destId="{40D68EF3-2C74-9041-953E-B9F8FCE173DF}" srcOrd="1" destOrd="0" presId="urn:microsoft.com/office/officeart/2005/8/layout/hierarchy1"/>
    <dgm:cxn modelId="{ECD4297E-0C1D-3641-85FB-C84491B4F264}" type="presParOf" srcId="{087E7D52-2E88-974A-B3CC-74CB5F9F55A6}" destId="{9BFCE073-147E-664A-91EC-AE2DAEFE5014}" srcOrd="1" destOrd="0" presId="urn:microsoft.com/office/officeart/2005/8/layout/hierarchy1"/>
    <dgm:cxn modelId="{3EDE0153-F4A5-6447-90E5-605038B1A1C0}" type="presParOf" srcId="{5685065C-0899-2740-9DF6-3726B73D8CED}" destId="{C7108BD3-CAF6-D142-8ADD-1A28E5729816}" srcOrd="1" destOrd="0" presId="urn:microsoft.com/office/officeart/2005/8/layout/hierarchy1"/>
    <dgm:cxn modelId="{4C50EF55-884D-EB4F-A57F-665CA5F6B377}" type="presParOf" srcId="{C7108BD3-CAF6-D142-8ADD-1A28E5729816}" destId="{D91F5C80-DD0E-2D46-8A30-592443BC95FB}" srcOrd="0" destOrd="0" presId="urn:microsoft.com/office/officeart/2005/8/layout/hierarchy1"/>
    <dgm:cxn modelId="{51F81188-B7F5-B14A-A50E-567735E0EEB0}" type="presParOf" srcId="{D91F5C80-DD0E-2D46-8A30-592443BC95FB}" destId="{85D39302-C4E7-D449-8D0A-F6B763B6CCAB}" srcOrd="0" destOrd="0" presId="urn:microsoft.com/office/officeart/2005/8/layout/hierarchy1"/>
    <dgm:cxn modelId="{BD209EF7-40B8-484D-BEDC-26400B4BF72D}" type="presParOf" srcId="{D91F5C80-DD0E-2D46-8A30-592443BC95FB}" destId="{6125D739-92B4-B649-8457-A910450B8D99}" srcOrd="1" destOrd="0" presId="urn:microsoft.com/office/officeart/2005/8/layout/hierarchy1"/>
    <dgm:cxn modelId="{8CC418A4-A757-9148-8D8E-72A77468304C}" type="presParOf" srcId="{C7108BD3-CAF6-D142-8ADD-1A28E5729816}" destId="{8E88FF51-FBAE-1146-AEDE-01F84CABF89D}" srcOrd="1" destOrd="0" presId="urn:microsoft.com/office/officeart/2005/8/layout/hierarchy1"/>
    <dgm:cxn modelId="{F11794ED-946D-E94F-B2A0-F1C6B9938514}" type="presParOf" srcId="{5685065C-0899-2740-9DF6-3726B73D8CED}" destId="{3BA5E192-BD96-FD4A-9E8A-160689999EA7}" srcOrd="2" destOrd="0" presId="urn:microsoft.com/office/officeart/2005/8/layout/hierarchy1"/>
    <dgm:cxn modelId="{5AD9DEF3-A808-414E-B4D3-E005888CEBEC}" type="presParOf" srcId="{3BA5E192-BD96-FD4A-9E8A-160689999EA7}" destId="{FDEB889A-B7C0-7343-B9DF-21A0E123EC0A}" srcOrd="0" destOrd="0" presId="urn:microsoft.com/office/officeart/2005/8/layout/hierarchy1"/>
    <dgm:cxn modelId="{433FA2E2-660E-BB44-AFE8-9D205A9BBEBD}" type="presParOf" srcId="{FDEB889A-B7C0-7343-B9DF-21A0E123EC0A}" destId="{D51EF34D-F5A2-AE45-A054-287750E6779F}" srcOrd="0" destOrd="0" presId="urn:microsoft.com/office/officeart/2005/8/layout/hierarchy1"/>
    <dgm:cxn modelId="{6EB48AC9-3907-2244-BEAA-663FA6BD1B14}" type="presParOf" srcId="{FDEB889A-B7C0-7343-B9DF-21A0E123EC0A}" destId="{9754DDE1-8DA5-524C-9AFC-F81A4969A6FE}" srcOrd="1" destOrd="0" presId="urn:microsoft.com/office/officeart/2005/8/layout/hierarchy1"/>
    <dgm:cxn modelId="{E612A79E-2121-7B45-A8FA-FC2196153630}" type="presParOf" srcId="{3BA5E192-BD96-FD4A-9E8A-160689999EA7}" destId="{47C5607A-2185-E44D-BFAB-7072F223DDE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2DACFF-DAC9-4E77-B6D0-947664D5A773}" type="doc">
      <dgm:prSet loTypeId="urn:microsoft.com/office/officeart/2005/8/layout/matrix3" loCatId="matrix" qsTypeId="urn:microsoft.com/office/officeart/2005/8/quickstyle/simple1" qsCatId="simple" csTypeId="urn:microsoft.com/office/officeart/2005/8/colors/accent1_5" csCatId="accent1"/>
      <dgm:spPr/>
      <dgm:t>
        <a:bodyPr/>
        <a:lstStyle/>
        <a:p>
          <a:endParaRPr lang="en-US"/>
        </a:p>
      </dgm:t>
    </dgm:pt>
    <dgm:pt modelId="{2AFCDD2F-F021-4812-AA36-E4AE403E7979}">
      <dgm:prSet/>
      <dgm:spPr/>
      <dgm:t>
        <a:bodyPr/>
        <a:lstStyle/>
        <a:p>
          <a:r>
            <a:rPr lang="es-CO"/>
            <a:t>0-capacidad máxima</a:t>
          </a:r>
          <a:endParaRPr lang="en-US"/>
        </a:p>
      </dgm:t>
    </dgm:pt>
    <dgm:pt modelId="{3DBF2C2A-5D20-4378-B756-FB847FA4C3A7}" type="parTrans" cxnId="{3105B46E-AEBC-494B-A49F-F11A2EA00DE5}">
      <dgm:prSet/>
      <dgm:spPr/>
      <dgm:t>
        <a:bodyPr/>
        <a:lstStyle/>
        <a:p>
          <a:endParaRPr lang="en-US"/>
        </a:p>
      </dgm:t>
    </dgm:pt>
    <dgm:pt modelId="{1384A8E4-4684-4AF2-AF72-A986F81362BA}" type="sibTrans" cxnId="{3105B46E-AEBC-494B-A49F-F11A2EA00DE5}">
      <dgm:prSet/>
      <dgm:spPr/>
      <dgm:t>
        <a:bodyPr/>
        <a:lstStyle/>
        <a:p>
          <a:endParaRPr lang="en-US"/>
        </a:p>
      </dgm:t>
    </dgm:pt>
    <dgm:pt modelId="{CA3B6760-2405-4BD7-A392-1DAB6D78BB55}">
      <dgm:prSet/>
      <dgm:spPr/>
      <dgm:t>
        <a:bodyPr/>
        <a:lstStyle/>
        <a:p>
          <a:r>
            <a:rPr lang="es-CO"/>
            <a:t>S_x={0,…, 57}</a:t>
          </a:r>
          <a:endParaRPr lang="en-US"/>
        </a:p>
      </dgm:t>
    </dgm:pt>
    <dgm:pt modelId="{B5C2FF4E-28D9-4335-A36D-EA082C2DF646}" type="parTrans" cxnId="{798CF162-31A4-410E-87FB-B0C7F69386C7}">
      <dgm:prSet/>
      <dgm:spPr/>
      <dgm:t>
        <a:bodyPr/>
        <a:lstStyle/>
        <a:p>
          <a:endParaRPr lang="en-US"/>
        </a:p>
      </dgm:t>
    </dgm:pt>
    <dgm:pt modelId="{74C1957B-8E95-4842-B74A-E532ABD5EDC0}" type="sibTrans" cxnId="{798CF162-31A4-410E-87FB-B0C7F69386C7}">
      <dgm:prSet/>
      <dgm:spPr/>
      <dgm:t>
        <a:bodyPr/>
        <a:lstStyle/>
        <a:p>
          <a:endParaRPr lang="en-US"/>
        </a:p>
      </dgm:t>
    </dgm:pt>
    <dgm:pt modelId="{273B9A9C-DC0B-4697-86D8-2326C1B432EC}">
      <dgm:prSet/>
      <dgm:spPr/>
      <dgm:t>
        <a:bodyPr/>
        <a:lstStyle/>
        <a:p>
          <a:r>
            <a:rPr lang="es-CO"/>
            <a:t>S_y={0,…, 256}</a:t>
          </a:r>
          <a:endParaRPr lang="en-US"/>
        </a:p>
      </dgm:t>
    </dgm:pt>
    <dgm:pt modelId="{D15F3E04-016C-43B0-99B9-9C03200AAA91}" type="parTrans" cxnId="{23DA7E1C-59B8-4F54-977F-BE9841AED880}">
      <dgm:prSet/>
      <dgm:spPr/>
      <dgm:t>
        <a:bodyPr/>
        <a:lstStyle/>
        <a:p>
          <a:endParaRPr lang="en-US"/>
        </a:p>
      </dgm:t>
    </dgm:pt>
    <dgm:pt modelId="{CD210CC6-CB76-4DB6-9915-6A575D3F4DF0}" type="sibTrans" cxnId="{23DA7E1C-59B8-4F54-977F-BE9841AED880}">
      <dgm:prSet/>
      <dgm:spPr/>
      <dgm:t>
        <a:bodyPr/>
        <a:lstStyle/>
        <a:p>
          <a:endParaRPr lang="en-US"/>
        </a:p>
      </dgm:t>
    </dgm:pt>
    <dgm:pt modelId="{4220EF6C-0B72-442A-86E8-44FA64FDC92B}">
      <dgm:prSet/>
      <dgm:spPr/>
      <dgm:t>
        <a:bodyPr/>
        <a:lstStyle/>
        <a:p>
          <a:r>
            <a:rPr lang="es-CO"/>
            <a:t>S_z={0,…, 213}</a:t>
          </a:r>
          <a:endParaRPr lang="en-US"/>
        </a:p>
      </dgm:t>
    </dgm:pt>
    <dgm:pt modelId="{29374D38-EE6B-472F-A9F4-BD55F3FAD51C}" type="parTrans" cxnId="{918AB4A6-739E-437D-9817-9A7D0F82B3C4}">
      <dgm:prSet/>
      <dgm:spPr/>
      <dgm:t>
        <a:bodyPr/>
        <a:lstStyle/>
        <a:p>
          <a:endParaRPr lang="en-US"/>
        </a:p>
      </dgm:t>
    </dgm:pt>
    <dgm:pt modelId="{ED8243D8-056B-46FA-8597-73BF1C5B68F0}" type="sibTrans" cxnId="{918AB4A6-739E-437D-9817-9A7D0F82B3C4}">
      <dgm:prSet/>
      <dgm:spPr/>
      <dgm:t>
        <a:bodyPr/>
        <a:lstStyle/>
        <a:p>
          <a:endParaRPr lang="en-US"/>
        </a:p>
      </dgm:t>
    </dgm:pt>
    <dgm:pt modelId="{5FA608E4-E903-DC46-BCEC-CA58118FE21A}" type="pres">
      <dgm:prSet presAssocID="{412DACFF-DAC9-4E77-B6D0-947664D5A773}" presName="matrix" presStyleCnt="0">
        <dgm:presLayoutVars>
          <dgm:chMax val="1"/>
          <dgm:dir/>
          <dgm:resizeHandles val="exact"/>
        </dgm:presLayoutVars>
      </dgm:prSet>
      <dgm:spPr/>
    </dgm:pt>
    <dgm:pt modelId="{54A0287C-046E-8442-A9DF-B2A704259D90}" type="pres">
      <dgm:prSet presAssocID="{412DACFF-DAC9-4E77-B6D0-947664D5A773}" presName="diamond" presStyleLbl="bgShp" presStyleIdx="0" presStyleCnt="1"/>
      <dgm:spPr/>
    </dgm:pt>
    <dgm:pt modelId="{C12EF340-182D-3841-A1B4-F62669D9DCE7}" type="pres">
      <dgm:prSet presAssocID="{412DACFF-DAC9-4E77-B6D0-947664D5A77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1D70B42-9894-8A4A-BC12-8B3355A0ECFF}" type="pres">
      <dgm:prSet presAssocID="{412DACFF-DAC9-4E77-B6D0-947664D5A77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BC7C187-FE00-BA45-9520-122BB852255C}" type="pres">
      <dgm:prSet presAssocID="{412DACFF-DAC9-4E77-B6D0-947664D5A77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3E5251E-82B6-5249-A947-0B9C49CA5E50}" type="pres">
      <dgm:prSet presAssocID="{412DACFF-DAC9-4E77-B6D0-947664D5A77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3DA7E1C-59B8-4F54-977F-BE9841AED880}" srcId="{412DACFF-DAC9-4E77-B6D0-947664D5A773}" destId="{273B9A9C-DC0B-4697-86D8-2326C1B432EC}" srcOrd="2" destOrd="0" parTransId="{D15F3E04-016C-43B0-99B9-9C03200AAA91}" sibTransId="{CD210CC6-CB76-4DB6-9915-6A575D3F4DF0}"/>
    <dgm:cxn modelId="{664F3D53-B6CD-444C-83D7-5FD6296CE0AD}" type="presOf" srcId="{273B9A9C-DC0B-4697-86D8-2326C1B432EC}" destId="{FBC7C187-FE00-BA45-9520-122BB852255C}" srcOrd="0" destOrd="0" presId="urn:microsoft.com/office/officeart/2005/8/layout/matrix3"/>
    <dgm:cxn modelId="{080C7B59-7F26-854F-BDED-0297108BD5B9}" type="presOf" srcId="{412DACFF-DAC9-4E77-B6D0-947664D5A773}" destId="{5FA608E4-E903-DC46-BCEC-CA58118FE21A}" srcOrd="0" destOrd="0" presId="urn:microsoft.com/office/officeart/2005/8/layout/matrix3"/>
    <dgm:cxn modelId="{798CF162-31A4-410E-87FB-B0C7F69386C7}" srcId="{412DACFF-DAC9-4E77-B6D0-947664D5A773}" destId="{CA3B6760-2405-4BD7-A392-1DAB6D78BB55}" srcOrd="1" destOrd="0" parTransId="{B5C2FF4E-28D9-4335-A36D-EA082C2DF646}" sibTransId="{74C1957B-8E95-4842-B74A-E532ABD5EDC0}"/>
    <dgm:cxn modelId="{3105B46E-AEBC-494B-A49F-F11A2EA00DE5}" srcId="{412DACFF-DAC9-4E77-B6D0-947664D5A773}" destId="{2AFCDD2F-F021-4812-AA36-E4AE403E7979}" srcOrd="0" destOrd="0" parTransId="{3DBF2C2A-5D20-4378-B756-FB847FA4C3A7}" sibTransId="{1384A8E4-4684-4AF2-AF72-A986F81362BA}"/>
    <dgm:cxn modelId="{918AB4A6-739E-437D-9817-9A7D0F82B3C4}" srcId="{412DACFF-DAC9-4E77-B6D0-947664D5A773}" destId="{4220EF6C-0B72-442A-86E8-44FA64FDC92B}" srcOrd="3" destOrd="0" parTransId="{29374D38-EE6B-472F-A9F4-BD55F3FAD51C}" sibTransId="{ED8243D8-056B-46FA-8597-73BF1C5B68F0}"/>
    <dgm:cxn modelId="{56EECFB7-DFD3-4542-8AD8-990414B487E4}" type="presOf" srcId="{4220EF6C-0B72-442A-86E8-44FA64FDC92B}" destId="{53E5251E-82B6-5249-A947-0B9C49CA5E50}" srcOrd="0" destOrd="0" presId="urn:microsoft.com/office/officeart/2005/8/layout/matrix3"/>
    <dgm:cxn modelId="{E6E989CF-61BB-EA46-A653-D3A4D4BCCF2B}" type="presOf" srcId="{2AFCDD2F-F021-4812-AA36-E4AE403E7979}" destId="{C12EF340-182D-3841-A1B4-F62669D9DCE7}" srcOrd="0" destOrd="0" presId="urn:microsoft.com/office/officeart/2005/8/layout/matrix3"/>
    <dgm:cxn modelId="{373ED4D3-E546-DE4B-AB43-0998CBC8723E}" type="presOf" srcId="{CA3B6760-2405-4BD7-A392-1DAB6D78BB55}" destId="{F1D70B42-9894-8A4A-BC12-8B3355A0ECFF}" srcOrd="0" destOrd="0" presId="urn:microsoft.com/office/officeart/2005/8/layout/matrix3"/>
    <dgm:cxn modelId="{B7647202-9C65-DF4F-A391-024EAB798E44}" type="presParOf" srcId="{5FA608E4-E903-DC46-BCEC-CA58118FE21A}" destId="{54A0287C-046E-8442-A9DF-B2A704259D90}" srcOrd="0" destOrd="0" presId="urn:microsoft.com/office/officeart/2005/8/layout/matrix3"/>
    <dgm:cxn modelId="{50FA8756-C883-0A4B-A124-456F8FB2B38C}" type="presParOf" srcId="{5FA608E4-E903-DC46-BCEC-CA58118FE21A}" destId="{C12EF340-182D-3841-A1B4-F62669D9DCE7}" srcOrd="1" destOrd="0" presId="urn:microsoft.com/office/officeart/2005/8/layout/matrix3"/>
    <dgm:cxn modelId="{346FA149-701A-5940-BF90-0EF9765BB99E}" type="presParOf" srcId="{5FA608E4-E903-DC46-BCEC-CA58118FE21A}" destId="{F1D70B42-9894-8A4A-BC12-8B3355A0ECFF}" srcOrd="2" destOrd="0" presId="urn:microsoft.com/office/officeart/2005/8/layout/matrix3"/>
    <dgm:cxn modelId="{65DA12F7-3103-0942-A9D7-1DD2943EB9A0}" type="presParOf" srcId="{5FA608E4-E903-DC46-BCEC-CA58118FE21A}" destId="{FBC7C187-FE00-BA45-9520-122BB852255C}" srcOrd="3" destOrd="0" presId="urn:microsoft.com/office/officeart/2005/8/layout/matrix3"/>
    <dgm:cxn modelId="{DC9F0117-6477-3242-B23D-1BD11131ADCA}" type="presParOf" srcId="{5FA608E4-E903-DC46-BCEC-CA58118FE21A}" destId="{53E5251E-82B6-5249-A947-0B9C49CA5E5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088E14-D2EA-E149-AFBB-6AE571CF7C10}">
      <dsp:nvSpPr>
        <dsp:cNvPr id="0" name=""/>
        <dsp:cNvSpPr/>
      </dsp:nvSpPr>
      <dsp:spPr>
        <a:xfrm>
          <a:off x="0" y="86589"/>
          <a:ext cx="6417140" cy="89994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General:</a:t>
          </a:r>
          <a:endParaRPr lang="en-US" sz="1800" kern="1200"/>
        </a:p>
      </dsp:txBody>
      <dsp:txXfrm>
        <a:off x="43932" y="130521"/>
        <a:ext cx="6329276" cy="812080"/>
      </dsp:txXfrm>
    </dsp:sp>
    <dsp:sp modelId="{C34D6BCF-A2C8-B441-9C40-30D1A2B99573}">
      <dsp:nvSpPr>
        <dsp:cNvPr id="0" name=""/>
        <dsp:cNvSpPr/>
      </dsp:nvSpPr>
      <dsp:spPr>
        <a:xfrm>
          <a:off x="0" y="1026565"/>
          <a:ext cx="6417140" cy="899944"/>
        </a:xfrm>
        <a:prstGeom prst="roundRect">
          <a:avLst/>
        </a:prstGeom>
        <a:solidFill>
          <a:schemeClr val="accent2">
            <a:hueOff val="-289240"/>
            <a:satOff val="-1985"/>
            <a:lumOff val="102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Describir, analizar y concluir acerca del comportamiento de cada una de las estaciones de interés.</a:t>
          </a:r>
          <a:endParaRPr lang="en-US" sz="1800" kern="1200"/>
        </a:p>
      </dsp:txBody>
      <dsp:txXfrm>
        <a:off x="43932" y="1070497"/>
        <a:ext cx="6329276" cy="812080"/>
      </dsp:txXfrm>
    </dsp:sp>
    <dsp:sp modelId="{E125B8AD-E2CF-6341-A98F-E055D7D57E99}">
      <dsp:nvSpPr>
        <dsp:cNvPr id="0" name=""/>
        <dsp:cNvSpPr/>
      </dsp:nvSpPr>
      <dsp:spPr>
        <a:xfrm>
          <a:off x="0" y="1978350"/>
          <a:ext cx="6417140" cy="899944"/>
        </a:xfrm>
        <a:prstGeom prst="roundRect">
          <a:avLst/>
        </a:prstGeom>
        <a:solidFill>
          <a:schemeClr val="accent2">
            <a:hueOff val="-578480"/>
            <a:satOff val="-3970"/>
            <a:lumOff val="20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Específicos:</a:t>
          </a:r>
          <a:endParaRPr lang="en-US" sz="1800" kern="1200"/>
        </a:p>
      </dsp:txBody>
      <dsp:txXfrm>
        <a:off x="43932" y="2022282"/>
        <a:ext cx="6329276" cy="812080"/>
      </dsp:txXfrm>
    </dsp:sp>
    <dsp:sp modelId="{720A2D33-A68D-FA4E-86BB-3456F34B73BA}">
      <dsp:nvSpPr>
        <dsp:cNvPr id="0" name=""/>
        <dsp:cNvSpPr/>
      </dsp:nvSpPr>
      <dsp:spPr>
        <a:xfrm>
          <a:off x="0" y="2930135"/>
          <a:ext cx="6417140" cy="899944"/>
        </a:xfrm>
        <a:prstGeom prst="roundRect">
          <a:avLst/>
        </a:prstGeom>
        <a:solidFill>
          <a:schemeClr val="accent2">
            <a:hueOff val="-867720"/>
            <a:satOff val="-5954"/>
            <a:lumOff val="30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Estimar y visualizar gráficamente el valor esperado y la varianza del número de usuarios que habrá en cada una de las estaciones por minuto durante la primera hora de operación.</a:t>
          </a:r>
          <a:endParaRPr lang="en-US" sz="1800" kern="1200"/>
        </a:p>
      </dsp:txBody>
      <dsp:txXfrm>
        <a:off x="43932" y="2974067"/>
        <a:ext cx="6329276" cy="812080"/>
      </dsp:txXfrm>
    </dsp:sp>
    <dsp:sp modelId="{59FEA71E-F3F7-C549-A3BE-5A5DDC886B21}">
      <dsp:nvSpPr>
        <dsp:cNvPr id="0" name=""/>
        <dsp:cNvSpPr/>
      </dsp:nvSpPr>
      <dsp:spPr>
        <a:xfrm>
          <a:off x="0" y="3881920"/>
          <a:ext cx="6417140" cy="899944"/>
        </a:xfrm>
        <a:prstGeom prst="roundRect">
          <a:avLst/>
        </a:prstGeom>
        <a:solidFill>
          <a:schemeClr val="accent2">
            <a:hueOff val="-1156960"/>
            <a:satOff val="-7939"/>
            <a:lumOff val="4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Conocer la probabilidad de que cada una de las estaciones se encuentre completamente ocupada en el largo plazo.</a:t>
          </a:r>
          <a:endParaRPr lang="en-US" sz="1800" kern="1200"/>
        </a:p>
      </dsp:txBody>
      <dsp:txXfrm>
        <a:off x="43932" y="3925852"/>
        <a:ext cx="6329276" cy="812080"/>
      </dsp:txXfrm>
    </dsp:sp>
    <dsp:sp modelId="{0EC35FCE-78ED-174F-84A4-EFAA08782829}">
      <dsp:nvSpPr>
        <dsp:cNvPr id="0" name=""/>
        <dsp:cNvSpPr/>
      </dsp:nvSpPr>
      <dsp:spPr>
        <a:xfrm>
          <a:off x="0" y="4833705"/>
          <a:ext cx="6417140" cy="899944"/>
        </a:xfrm>
        <a:prstGeom prst="roundRect">
          <a:avLst/>
        </a:prstGeom>
        <a:solidFill>
          <a:schemeClr val="accent2">
            <a:hueOff val="-1446200"/>
            <a:satOff val="-9924"/>
            <a:lumOff val="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Conocer el costo por hora promedio que tendrá por conceptos de operación en todas las estaciones en el largo plazo.</a:t>
          </a:r>
          <a:endParaRPr lang="en-US" sz="1800" kern="1200"/>
        </a:p>
      </dsp:txBody>
      <dsp:txXfrm>
        <a:off x="43932" y="4877637"/>
        <a:ext cx="6329276" cy="8120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47E6B3-7664-6C47-829A-F0B0EF98B5BB}">
      <dsp:nvSpPr>
        <dsp:cNvPr id="0" name=""/>
        <dsp:cNvSpPr/>
      </dsp:nvSpPr>
      <dsp:spPr>
        <a:xfrm>
          <a:off x="0" y="2720"/>
          <a:ext cx="65741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92802-9FD4-2044-941C-839104E50080}">
      <dsp:nvSpPr>
        <dsp:cNvPr id="0" name=""/>
        <dsp:cNvSpPr/>
      </dsp:nvSpPr>
      <dsp:spPr>
        <a:xfrm>
          <a:off x="0" y="2720"/>
          <a:ext cx="6574112" cy="185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100" kern="1200"/>
            <a:t>Calcular tiempos entre llegadas</a:t>
          </a:r>
          <a:endParaRPr lang="en-US" sz="4100" kern="1200"/>
        </a:p>
      </dsp:txBody>
      <dsp:txXfrm>
        <a:off x="0" y="2720"/>
        <a:ext cx="6574112" cy="1855208"/>
      </dsp:txXfrm>
    </dsp:sp>
    <dsp:sp modelId="{931AA118-F8D9-6045-8C71-0157A3226D1B}">
      <dsp:nvSpPr>
        <dsp:cNvPr id="0" name=""/>
        <dsp:cNvSpPr/>
      </dsp:nvSpPr>
      <dsp:spPr>
        <a:xfrm>
          <a:off x="0" y="1857928"/>
          <a:ext cx="65741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0A837-F111-E941-A88F-A98A3F5C63A4}">
      <dsp:nvSpPr>
        <dsp:cNvPr id="0" name=""/>
        <dsp:cNvSpPr/>
      </dsp:nvSpPr>
      <dsp:spPr>
        <a:xfrm>
          <a:off x="0" y="1857928"/>
          <a:ext cx="6574112" cy="185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100" kern="1200"/>
            <a:t>Estimar lambda</a:t>
          </a:r>
          <a:endParaRPr lang="en-US" sz="4100" kern="1200"/>
        </a:p>
      </dsp:txBody>
      <dsp:txXfrm>
        <a:off x="0" y="1857928"/>
        <a:ext cx="6574112" cy="1855208"/>
      </dsp:txXfrm>
    </dsp:sp>
    <dsp:sp modelId="{653F970C-801F-B249-B071-70744B355162}">
      <dsp:nvSpPr>
        <dsp:cNvPr id="0" name=""/>
        <dsp:cNvSpPr/>
      </dsp:nvSpPr>
      <dsp:spPr>
        <a:xfrm>
          <a:off x="0" y="3713137"/>
          <a:ext cx="65741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6E2EC-B6A9-734A-B2CA-DD081B0D76C1}">
      <dsp:nvSpPr>
        <dsp:cNvPr id="0" name=""/>
        <dsp:cNvSpPr/>
      </dsp:nvSpPr>
      <dsp:spPr>
        <a:xfrm>
          <a:off x="0" y="3713137"/>
          <a:ext cx="6574112" cy="185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100" kern="1200"/>
            <a:t>Realizar la prueba de bondad para una distribución exponencial en R</a:t>
          </a:r>
          <a:endParaRPr lang="en-US" sz="4100" kern="1200"/>
        </a:p>
      </dsp:txBody>
      <dsp:txXfrm>
        <a:off x="0" y="3713137"/>
        <a:ext cx="6574112" cy="18552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28782-4452-F442-9133-A806B66A9B7A}">
      <dsp:nvSpPr>
        <dsp:cNvPr id="0" name=""/>
        <dsp:cNvSpPr/>
      </dsp:nvSpPr>
      <dsp:spPr>
        <a:xfrm>
          <a:off x="729019" y="0"/>
          <a:ext cx="8262222" cy="4022725"/>
        </a:xfrm>
        <a:prstGeom prst="rightArrow">
          <a:avLst/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8D619-3972-B54B-A87D-DFBC56D54BD6}">
      <dsp:nvSpPr>
        <dsp:cNvPr id="0" name=""/>
        <dsp:cNvSpPr/>
      </dsp:nvSpPr>
      <dsp:spPr>
        <a:xfrm>
          <a:off x="4864" y="1206817"/>
          <a:ext cx="2339887" cy="160909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500" kern="1200" dirty="0"/>
            <a:t>Suma producto matriz probabilidades con el valor i</a:t>
          </a:r>
          <a:endParaRPr lang="en-US" sz="2500" kern="1200" dirty="0"/>
        </a:p>
      </dsp:txBody>
      <dsp:txXfrm>
        <a:off x="83413" y="1285366"/>
        <a:ext cx="2182789" cy="1451992"/>
      </dsp:txXfrm>
    </dsp:sp>
    <dsp:sp modelId="{5CDF88E4-C688-A543-833A-1D55ECF57BE4}">
      <dsp:nvSpPr>
        <dsp:cNvPr id="0" name=""/>
        <dsp:cNvSpPr/>
      </dsp:nvSpPr>
      <dsp:spPr>
        <a:xfrm>
          <a:off x="2461746" y="1206817"/>
          <a:ext cx="2339887" cy="1609090"/>
        </a:xfrm>
        <a:prstGeom prst="roundRect">
          <a:avLst/>
        </a:prstGeom>
        <a:solidFill>
          <a:schemeClr val="accent2">
            <a:shade val="50000"/>
            <a:hueOff val="58883"/>
            <a:satOff val="-1934"/>
            <a:lumOff val="2247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500" kern="1200"/>
            <a:t>E(x^2)</a:t>
          </a:r>
          <a:endParaRPr lang="en-US" sz="2500" kern="1200"/>
        </a:p>
      </dsp:txBody>
      <dsp:txXfrm>
        <a:off x="2540295" y="1285366"/>
        <a:ext cx="2182789" cy="1451992"/>
      </dsp:txXfrm>
    </dsp:sp>
    <dsp:sp modelId="{AFBC85F9-AD45-B94D-88BA-254C49A336FC}">
      <dsp:nvSpPr>
        <dsp:cNvPr id="0" name=""/>
        <dsp:cNvSpPr/>
      </dsp:nvSpPr>
      <dsp:spPr>
        <a:xfrm>
          <a:off x="4918628" y="1206817"/>
          <a:ext cx="2339887" cy="1609090"/>
        </a:xfrm>
        <a:prstGeom prst="roundRect">
          <a:avLst/>
        </a:prstGeom>
        <a:solidFill>
          <a:schemeClr val="accent2">
            <a:shade val="50000"/>
            <a:hueOff val="117765"/>
            <a:satOff val="-3868"/>
            <a:lumOff val="4495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500" kern="1200" dirty="0"/>
            <a:t>(E(x))^2</a:t>
          </a:r>
          <a:endParaRPr lang="en-US" sz="2500" kern="1200" dirty="0"/>
        </a:p>
      </dsp:txBody>
      <dsp:txXfrm>
        <a:off x="4997177" y="1285366"/>
        <a:ext cx="2182789" cy="1451992"/>
      </dsp:txXfrm>
    </dsp:sp>
    <dsp:sp modelId="{C6D53A44-8767-8E40-BFAF-457B6A4EA66E}">
      <dsp:nvSpPr>
        <dsp:cNvPr id="0" name=""/>
        <dsp:cNvSpPr/>
      </dsp:nvSpPr>
      <dsp:spPr>
        <a:xfrm>
          <a:off x="7375509" y="1206817"/>
          <a:ext cx="2339887" cy="1609090"/>
        </a:xfrm>
        <a:prstGeom prst="roundRect">
          <a:avLst/>
        </a:prstGeom>
        <a:solidFill>
          <a:schemeClr val="accent2">
            <a:shade val="50000"/>
            <a:hueOff val="58883"/>
            <a:satOff val="-1934"/>
            <a:lumOff val="2247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500" kern="1200"/>
            <a:t>Varianza</a:t>
          </a:r>
          <a:endParaRPr lang="en-US" sz="2500" kern="1200"/>
        </a:p>
      </dsp:txBody>
      <dsp:txXfrm>
        <a:off x="7454058" y="1285366"/>
        <a:ext cx="2182789" cy="14519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1A5E23-122F-E449-AF27-8C4AFA54940C}">
      <dsp:nvSpPr>
        <dsp:cNvPr id="0" name=""/>
        <dsp:cNvSpPr/>
      </dsp:nvSpPr>
      <dsp:spPr>
        <a:xfrm>
          <a:off x="0" y="999088"/>
          <a:ext cx="2733823" cy="173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68EF3-2C74-9041-953E-B9F8FCE173DF}">
      <dsp:nvSpPr>
        <dsp:cNvPr id="0" name=""/>
        <dsp:cNvSpPr/>
      </dsp:nvSpPr>
      <dsp:spPr>
        <a:xfrm>
          <a:off x="303758" y="1287658"/>
          <a:ext cx="2733823" cy="1735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x(t): cantidad de personas que hay en la estación Av 1ra mayo en el tiempo t</a:t>
          </a:r>
          <a:endParaRPr lang="en-US" sz="2300" kern="1200"/>
        </a:p>
      </dsp:txBody>
      <dsp:txXfrm>
        <a:off x="354603" y="1338503"/>
        <a:ext cx="2632133" cy="1634288"/>
      </dsp:txXfrm>
    </dsp:sp>
    <dsp:sp modelId="{85D39302-C4E7-D449-8D0A-F6B763B6CCAB}">
      <dsp:nvSpPr>
        <dsp:cNvPr id="0" name=""/>
        <dsp:cNvSpPr/>
      </dsp:nvSpPr>
      <dsp:spPr>
        <a:xfrm>
          <a:off x="3341340" y="999088"/>
          <a:ext cx="2733823" cy="173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5D739-92B4-B649-8457-A910450B8D99}">
      <dsp:nvSpPr>
        <dsp:cNvPr id="0" name=""/>
        <dsp:cNvSpPr/>
      </dsp:nvSpPr>
      <dsp:spPr>
        <a:xfrm>
          <a:off x="3645098" y="1287658"/>
          <a:ext cx="2733823" cy="1735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y(t): cantidad de personas que hay en la estación Av NQS en el tiempo t</a:t>
          </a:r>
          <a:endParaRPr lang="en-US" sz="2300" kern="1200"/>
        </a:p>
      </dsp:txBody>
      <dsp:txXfrm>
        <a:off x="3695943" y="1338503"/>
        <a:ext cx="2632133" cy="1634288"/>
      </dsp:txXfrm>
    </dsp:sp>
    <dsp:sp modelId="{D51EF34D-F5A2-AE45-A054-287750E6779F}">
      <dsp:nvSpPr>
        <dsp:cNvPr id="0" name=""/>
        <dsp:cNvSpPr/>
      </dsp:nvSpPr>
      <dsp:spPr>
        <a:xfrm>
          <a:off x="6682680" y="999088"/>
          <a:ext cx="2733823" cy="173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4DDE1-8DA5-524C-9AFC-F81A4969A6FE}">
      <dsp:nvSpPr>
        <dsp:cNvPr id="0" name=""/>
        <dsp:cNvSpPr/>
      </dsp:nvSpPr>
      <dsp:spPr>
        <a:xfrm>
          <a:off x="6986438" y="1287658"/>
          <a:ext cx="2733823" cy="1735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z(t): cantidad de personas que hay en la estación Av Caracas en el tiempo t</a:t>
          </a:r>
          <a:endParaRPr lang="en-US" sz="2300" kern="1200"/>
        </a:p>
      </dsp:txBody>
      <dsp:txXfrm>
        <a:off x="7037283" y="1338503"/>
        <a:ext cx="2632133" cy="16342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0287C-046E-8442-A9DF-B2A704259D90}">
      <dsp:nvSpPr>
        <dsp:cNvPr id="0" name=""/>
        <dsp:cNvSpPr/>
      </dsp:nvSpPr>
      <dsp:spPr>
        <a:xfrm>
          <a:off x="827087" y="0"/>
          <a:ext cx="4941888" cy="494188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EF340-182D-3841-A1B4-F62669D9DCE7}">
      <dsp:nvSpPr>
        <dsp:cNvPr id="0" name=""/>
        <dsp:cNvSpPr/>
      </dsp:nvSpPr>
      <dsp:spPr>
        <a:xfrm>
          <a:off x="1296566" y="469479"/>
          <a:ext cx="1927336" cy="1927336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/>
            <a:t>0-capacidad máxima</a:t>
          </a:r>
          <a:endParaRPr lang="en-US" sz="2600" kern="1200"/>
        </a:p>
      </dsp:txBody>
      <dsp:txXfrm>
        <a:off x="1390651" y="563564"/>
        <a:ext cx="1739166" cy="1739166"/>
      </dsp:txXfrm>
    </dsp:sp>
    <dsp:sp modelId="{F1D70B42-9894-8A4A-BC12-8B3355A0ECFF}">
      <dsp:nvSpPr>
        <dsp:cNvPr id="0" name=""/>
        <dsp:cNvSpPr/>
      </dsp:nvSpPr>
      <dsp:spPr>
        <a:xfrm>
          <a:off x="3372159" y="469479"/>
          <a:ext cx="1927336" cy="1927336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/>
            <a:t>S_x={0,…, 57}</a:t>
          </a:r>
          <a:endParaRPr lang="en-US" sz="2600" kern="1200"/>
        </a:p>
      </dsp:txBody>
      <dsp:txXfrm>
        <a:off x="3466244" y="563564"/>
        <a:ext cx="1739166" cy="1739166"/>
      </dsp:txXfrm>
    </dsp:sp>
    <dsp:sp modelId="{FBC7C187-FE00-BA45-9520-122BB852255C}">
      <dsp:nvSpPr>
        <dsp:cNvPr id="0" name=""/>
        <dsp:cNvSpPr/>
      </dsp:nvSpPr>
      <dsp:spPr>
        <a:xfrm>
          <a:off x="1296566" y="2545072"/>
          <a:ext cx="1927336" cy="1927336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/>
            <a:t>S_y={0,…, 256}</a:t>
          </a:r>
          <a:endParaRPr lang="en-US" sz="2600" kern="1200"/>
        </a:p>
      </dsp:txBody>
      <dsp:txXfrm>
        <a:off x="1390651" y="2639157"/>
        <a:ext cx="1739166" cy="1739166"/>
      </dsp:txXfrm>
    </dsp:sp>
    <dsp:sp modelId="{53E5251E-82B6-5249-A947-0B9C49CA5E50}">
      <dsp:nvSpPr>
        <dsp:cNvPr id="0" name=""/>
        <dsp:cNvSpPr/>
      </dsp:nvSpPr>
      <dsp:spPr>
        <a:xfrm>
          <a:off x="3372159" y="2545072"/>
          <a:ext cx="1927336" cy="1927336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/>
            <a:t>S_z={0,…, 213}</a:t>
          </a:r>
          <a:endParaRPr lang="en-US" sz="2600" kern="1200"/>
        </a:p>
      </dsp:txBody>
      <dsp:txXfrm>
        <a:off x="3466244" y="2639157"/>
        <a:ext cx="1739166" cy="1739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20:25:36.61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00:34:08.0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00:34:08.0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00:34:08.0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CB0AD2E-5CE1-BA4D-8E16-1E592B0F5B92}" type="datetimeFigureOut">
              <a:rPr lang="es-CO" smtClean="0"/>
              <a:t>19/09/21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CEF6-AEB6-CE45-B185-D82B14BC4F36}" type="slidenum">
              <a:rPr lang="es-CO" smtClean="0"/>
              <a:t>‹Nº›</a:t>
            </a:fld>
            <a:endParaRPr lang="es-CO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042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AD2E-5CE1-BA4D-8E16-1E592B0F5B92}" type="datetimeFigureOut">
              <a:rPr lang="es-CO" smtClean="0"/>
              <a:t>19/09/21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CEF6-AEB6-CE45-B185-D82B14BC4F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342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AD2E-5CE1-BA4D-8E16-1E592B0F5B92}" type="datetimeFigureOut">
              <a:rPr lang="es-CO" smtClean="0"/>
              <a:t>19/09/21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CEF6-AEB6-CE45-B185-D82B14BC4F36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12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AD2E-5CE1-BA4D-8E16-1E592B0F5B92}" type="datetimeFigureOut">
              <a:rPr lang="es-CO" smtClean="0"/>
              <a:t>19/09/21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CEF6-AEB6-CE45-B185-D82B14BC4F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4525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AD2E-5CE1-BA4D-8E16-1E592B0F5B92}" type="datetimeFigureOut">
              <a:rPr lang="es-CO" smtClean="0"/>
              <a:t>19/09/21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CEF6-AEB6-CE45-B185-D82B14BC4F36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681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AD2E-5CE1-BA4D-8E16-1E592B0F5B92}" type="datetimeFigureOut">
              <a:rPr lang="es-CO" smtClean="0"/>
              <a:t>19/09/21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CEF6-AEB6-CE45-B185-D82B14BC4F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8108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AD2E-5CE1-BA4D-8E16-1E592B0F5B92}" type="datetimeFigureOut">
              <a:rPr lang="es-CO" smtClean="0"/>
              <a:t>19/09/21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CEF6-AEB6-CE45-B185-D82B14BC4F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1229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AD2E-5CE1-BA4D-8E16-1E592B0F5B92}" type="datetimeFigureOut">
              <a:rPr lang="es-CO" smtClean="0"/>
              <a:t>19/09/21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CEF6-AEB6-CE45-B185-D82B14BC4F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077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AD2E-5CE1-BA4D-8E16-1E592B0F5B92}" type="datetimeFigureOut">
              <a:rPr lang="es-CO" smtClean="0"/>
              <a:t>19/09/21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CEF6-AEB6-CE45-B185-D82B14BC4F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5668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AD2E-5CE1-BA4D-8E16-1E592B0F5B92}" type="datetimeFigureOut">
              <a:rPr lang="es-CO" smtClean="0"/>
              <a:t>19/09/21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CEF6-AEB6-CE45-B185-D82B14BC4F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609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AD2E-5CE1-BA4D-8E16-1E592B0F5B92}" type="datetimeFigureOut">
              <a:rPr lang="es-CO" smtClean="0"/>
              <a:t>19/09/21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CEF6-AEB6-CE45-B185-D82B14BC4F36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136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CB0AD2E-5CE1-BA4D-8E16-1E592B0F5B92}" type="datetimeFigureOut">
              <a:rPr lang="es-CO" smtClean="0"/>
              <a:t>19/09/21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57FCEF6-AEB6-CE45-B185-D82B14BC4F36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844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4.xml"/><Relationship Id="rId7" Type="http://schemas.openxmlformats.org/officeDocument/2006/relationships/customXml" Target="../ink/ink1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8.png"/><Relationship Id="rId3" Type="http://schemas.openxmlformats.org/officeDocument/2006/relationships/image" Target="../media/image27.svg"/><Relationship Id="rId7" Type="http://schemas.openxmlformats.org/officeDocument/2006/relationships/image" Target="../media/image20.svg"/><Relationship Id="rId12" Type="http://schemas.openxmlformats.org/officeDocument/2006/relationships/image" Target="../media/image2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5" Type="http://schemas.openxmlformats.org/officeDocument/2006/relationships/image" Target="../media/image230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A94D0-2BF4-453C-8034-7742BE49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15BBF-8011-4E68-A9C9-48D0792E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6">
            <a:extLst>
              <a:ext uri="{FF2B5EF4-FFF2-40B4-BE49-F238E27FC236}">
                <a16:creationId xmlns:a16="http://schemas.microsoft.com/office/drawing/2014/main" id="{1579DD07-B6CD-4C04-8A4A-3B92CE8C8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0 w 3096136"/>
              <a:gd name="connsiteY0" fmla="*/ 0 h 5856137"/>
              <a:gd name="connsiteX1" fmla="*/ 3096136 w 3096136"/>
              <a:gd name="connsiteY1" fmla="*/ 0 h 5856137"/>
              <a:gd name="connsiteX2" fmla="*/ 3096136 w 3096136"/>
              <a:gd name="connsiteY2" fmla="*/ 5856137 h 5856137"/>
              <a:gd name="connsiteX3" fmla="*/ 0 w 3096136"/>
              <a:gd name="connsiteY3" fmla="*/ 5856137 h 585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6136" h="5856137">
                <a:moveTo>
                  <a:pt x="0" y="0"/>
                </a:moveTo>
                <a:lnTo>
                  <a:pt x="3096136" y="0"/>
                </a:lnTo>
                <a:lnTo>
                  <a:pt x="3096136" y="5856137"/>
                </a:lnTo>
                <a:lnTo>
                  <a:pt x="0" y="5856137"/>
                </a:lnTo>
                <a:close/>
              </a:path>
            </a:pathLst>
          </a:cu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0" ty="0" sx="65000" sy="6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A995F0-906C-4573-A739-16EED217D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9343" y="620720"/>
            <a:ext cx="6442480" cy="55931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EB5CEC-F39B-F043-A2CB-B31605E8D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120" y="1105351"/>
            <a:ext cx="5477071" cy="30239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200">
                <a:solidFill>
                  <a:schemeClr val="bg1"/>
                </a:solidFill>
              </a:rPr>
              <a:t>Entrega fase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F5F06D-7250-43A5-9B61-0B7F1FD7E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960" y="4214336"/>
            <a:ext cx="51206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30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upa resalta un rendimiento económico decreciente">
            <a:extLst>
              <a:ext uri="{FF2B5EF4-FFF2-40B4-BE49-F238E27FC236}">
                <a16:creationId xmlns:a16="http://schemas.microsoft.com/office/drawing/2014/main" id="{30E1213F-3271-4F73-9101-13B1D2E49A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209" r="-1" b="14499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CEC0D3-30B9-BF4D-BE07-44628F42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spc="200">
                <a:solidFill>
                  <a:schemeClr val="tx1"/>
                </a:solidFill>
              </a:rPr>
              <a:t>Estadísticas descriptivas</a:t>
            </a:r>
          </a:p>
        </p:txBody>
      </p:sp>
    </p:spTree>
    <p:extLst>
      <p:ext uri="{BB962C8B-B14F-4D97-AF65-F5344CB8AC3E}">
        <p14:creationId xmlns:p14="http://schemas.microsoft.com/office/powerpoint/2010/main" val="1181310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87AD270-FAA9-4586-AB59-A8A6CF29F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BBF73F-0460-459C-8630-4FA781679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7A1ED28-1411-464A-85C4-790741AE8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290062-7DE4-3241-8B13-83C41FA9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3186332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 err="1">
                <a:solidFill>
                  <a:srgbClr val="FFFFFF"/>
                </a:solidFill>
              </a:rPr>
              <a:t>Histograma</a:t>
            </a:r>
            <a:endParaRPr lang="en-US" spc="200" dirty="0">
              <a:solidFill>
                <a:srgbClr val="FFFFFF"/>
              </a:solidFill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704FED3-6AD8-4745-A51D-DE105866A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BFEB779-2E9D-5F44-AE86-BE5AA65BAD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81" r="-4" b="14099"/>
          <a:stretch/>
        </p:blipFill>
        <p:spPr>
          <a:xfrm>
            <a:off x="484632" y="1279557"/>
            <a:ext cx="3517119" cy="201232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86C968-B1EB-4F2A-A439-064BD9E41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2617" y="822682"/>
            <a:ext cx="0" cy="29260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8B1EF82-A07C-7C4D-A0EA-66AFAC23F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55" r="-4" b="12627"/>
          <a:stretch/>
        </p:blipFill>
        <p:spPr>
          <a:xfrm>
            <a:off x="4310676" y="1273763"/>
            <a:ext cx="3537345" cy="202392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F45CA50-3AB6-4B9C-8FCE-0716105BC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469" y="822682"/>
            <a:ext cx="0" cy="29260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308488AF-69E7-3448-8C42-32F66CDC0F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97" r="-4" b="17397"/>
          <a:stretch/>
        </p:blipFill>
        <p:spPr>
          <a:xfrm>
            <a:off x="8162336" y="1279546"/>
            <a:ext cx="3517120" cy="20123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81F553-0AAC-4ED2-AA90-853B30004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644B4DF-6263-4C8B-A63A-3987D2A714C2}"/>
              </a:ext>
            </a:extLst>
          </p:cNvPr>
          <p:cNvSpPr txBox="1"/>
          <p:nvPr/>
        </p:nvSpPr>
        <p:spPr>
          <a:xfrm>
            <a:off x="8470288" y="822682"/>
            <a:ext cx="290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Estación Caracas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A5C89C3-F346-47DF-BC6C-C2218D679267}"/>
              </a:ext>
            </a:extLst>
          </p:cNvPr>
          <p:cNvSpPr txBox="1"/>
          <p:nvPr/>
        </p:nvSpPr>
        <p:spPr>
          <a:xfrm>
            <a:off x="4323484" y="795695"/>
            <a:ext cx="290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Estación NQS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34D68CE-B854-4C8A-BB41-612D5BB38140}"/>
              </a:ext>
            </a:extLst>
          </p:cNvPr>
          <p:cNvSpPr txBox="1"/>
          <p:nvPr/>
        </p:nvSpPr>
        <p:spPr>
          <a:xfrm>
            <a:off x="323766" y="822682"/>
            <a:ext cx="290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Estación Primero de Mayo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4C96B8B-9BBD-4D58-BE90-8514DCA9280B}"/>
              </a:ext>
            </a:extLst>
          </p:cNvPr>
          <p:cNvSpPr txBox="1"/>
          <p:nvPr/>
        </p:nvSpPr>
        <p:spPr>
          <a:xfrm>
            <a:off x="4563214" y="5209541"/>
            <a:ext cx="6569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 dirty="0"/>
              <a:t>Análisis</a:t>
            </a:r>
            <a:r>
              <a:rPr lang="es-CO" dirty="0"/>
              <a:t>: Los datos están mayormente agrupados entre 0.0 y 0.2, especialmente para la estación NQS. Esto es un indicio de que el valor esperado se encontrará en estos valores.</a:t>
            </a:r>
          </a:p>
          <a:p>
            <a:pPr algn="just"/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89529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87AD270-FAA9-4586-AB59-A8A6CF29F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BBF73F-0460-459C-8630-4FA781679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7A1ED28-1411-464A-85C4-790741AE8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E817D3-F7DF-CF4F-AD2B-3DF175DF4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22860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Box plot</a:t>
            </a:r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704FED3-6AD8-4745-A51D-DE105866A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037848DD-B07E-4171-A140-252B37B89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342" y="720819"/>
            <a:ext cx="3517119" cy="270818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B86C968-B1EB-4F2A-A439-064BD9E41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2617" y="822682"/>
            <a:ext cx="0" cy="29260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D915638D-B32E-4DD5-9D74-E5CAFD8D6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379" y="802522"/>
            <a:ext cx="3537345" cy="2626478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F45CA50-3AB6-4B9C-8FCE-0716105BC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469" y="822682"/>
            <a:ext cx="0" cy="29260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Marcador de contenido 6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B1FFDCF8-BF04-43BE-AD67-E3CC23D07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93819" y="802522"/>
            <a:ext cx="3517120" cy="262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81F553-0AAC-4ED2-AA90-853B30004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509196D-6D1A-4395-A77C-687E38DAC166}"/>
              </a:ext>
            </a:extLst>
          </p:cNvPr>
          <p:cNvSpPr txBox="1"/>
          <p:nvPr/>
        </p:nvSpPr>
        <p:spPr>
          <a:xfrm>
            <a:off x="3848432" y="4831154"/>
            <a:ext cx="7238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Análisis: Se puede identificar que la media de todos los datos está más o menos en 0.05. </a:t>
            </a:r>
          </a:p>
          <a:p>
            <a:r>
              <a:rPr lang="es-MX" dirty="0"/>
              <a:t>Conclusión: Se podría decir que la estación no influye en los tiempos de llegada, puesto que todas las medias son parecidas entre si.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39637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CAF2C-BD44-0641-82A0-99BB4EC9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Varianza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B586C1D9-0459-DE42-BDE3-F086ED47A4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4130318"/>
              </p:ext>
            </p:extLst>
          </p:nvPr>
        </p:nvGraphicFramePr>
        <p:xfrm>
          <a:off x="1024127" y="2151304"/>
          <a:ext cx="7065066" cy="4362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2533">
                  <a:extLst>
                    <a:ext uri="{9D8B030D-6E8A-4147-A177-3AD203B41FA5}">
                      <a16:colId xmlns:a16="http://schemas.microsoft.com/office/drawing/2014/main" val="3113805517"/>
                    </a:ext>
                  </a:extLst>
                </a:gridCol>
                <a:gridCol w="3532533">
                  <a:extLst>
                    <a:ext uri="{9D8B030D-6E8A-4147-A177-3AD203B41FA5}">
                      <a16:colId xmlns:a16="http://schemas.microsoft.com/office/drawing/2014/main" val="10892778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2800" u="none" strike="noStrike" dirty="0">
                          <a:effectLst/>
                        </a:rPr>
                        <a:t>Varianza Caracas</a:t>
                      </a:r>
                      <a:endParaRPr lang="es-C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800" u="none" strike="noStrike" dirty="0">
                          <a:effectLst/>
                        </a:rPr>
                        <a:t>0.004</a:t>
                      </a:r>
                      <a:endParaRPr lang="es-C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0368803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ABE27237-6593-0D46-A45C-DADA5081F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240947"/>
              </p:ext>
            </p:extLst>
          </p:nvPr>
        </p:nvGraphicFramePr>
        <p:xfrm>
          <a:off x="1024127" y="4270450"/>
          <a:ext cx="7065066" cy="4362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24737">
                  <a:extLst>
                    <a:ext uri="{9D8B030D-6E8A-4147-A177-3AD203B41FA5}">
                      <a16:colId xmlns:a16="http://schemas.microsoft.com/office/drawing/2014/main" val="3784986574"/>
                    </a:ext>
                  </a:extLst>
                </a:gridCol>
                <a:gridCol w="3740329">
                  <a:extLst>
                    <a:ext uri="{9D8B030D-6E8A-4147-A177-3AD203B41FA5}">
                      <a16:colId xmlns:a16="http://schemas.microsoft.com/office/drawing/2014/main" val="6378230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2800" u="none" strike="noStrike" dirty="0">
                          <a:effectLst/>
                        </a:rPr>
                        <a:t>Varianza NQS</a:t>
                      </a:r>
                      <a:endParaRPr lang="es-C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800" u="none" strike="noStrike" dirty="0">
                          <a:effectLst/>
                        </a:rPr>
                        <a:t>0.012</a:t>
                      </a:r>
                      <a:endParaRPr lang="es-C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2699768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C69E9D01-A49C-B44B-8584-E8E1A6690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41448"/>
              </p:ext>
            </p:extLst>
          </p:nvPr>
        </p:nvGraphicFramePr>
        <p:xfrm>
          <a:off x="1024127" y="3210877"/>
          <a:ext cx="7065066" cy="4362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4259">
                  <a:extLst>
                    <a:ext uri="{9D8B030D-6E8A-4147-A177-3AD203B41FA5}">
                      <a16:colId xmlns:a16="http://schemas.microsoft.com/office/drawing/2014/main" val="658685519"/>
                    </a:ext>
                  </a:extLst>
                </a:gridCol>
                <a:gridCol w="3950807">
                  <a:extLst>
                    <a:ext uri="{9D8B030D-6E8A-4147-A177-3AD203B41FA5}">
                      <a16:colId xmlns:a16="http://schemas.microsoft.com/office/drawing/2014/main" val="142816284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2800" u="none" strike="noStrike" dirty="0">
                          <a:effectLst/>
                        </a:rPr>
                        <a:t>Varianza 1ra Mayo</a:t>
                      </a:r>
                      <a:endParaRPr lang="es-C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800" u="none" strike="noStrike" dirty="0">
                          <a:effectLst/>
                        </a:rPr>
                        <a:t>0.007</a:t>
                      </a:r>
                      <a:endParaRPr lang="es-C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5526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84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6">
            <a:extLst>
              <a:ext uri="{FF2B5EF4-FFF2-40B4-BE49-F238E27FC236}">
                <a16:creationId xmlns:a16="http://schemas.microsoft.com/office/drawing/2014/main" id="{3D3C324F-764C-4793-82E3-29433BD86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0 w 3096136"/>
              <a:gd name="connsiteY0" fmla="*/ 0 h 5856137"/>
              <a:gd name="connsiteX1" fmla="*/ 3096136 w 3096136"/>
              <a:gd name="connsiteY1" fmla="*/ 0 h 5856137"/>
              <a:gd name="connsiteX2" fmla="*/ 3096136 w 3096136"/>
              <a:gd name="connsiteY2" fmla="*/ 5856137 h 5856137"/>
              <a:gd name="connsiteX3" fmla="*/ 0 w 3096136"/>
              <a:gd name="connsiteY3" fmla="*/ 5856137 h 585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6136" h="5856137">
                <a:moveTo>
                  <a:pt x="0" y="0"/>
                </a:moveTo>
                <a:lnTo>
                  <a:pt x="3096136" y="0"/>
                </a:lnTo>
                <a:lnTo>
                  <a:pt x="3096136" y="5856137"/>
                </a:lnTo>
                <a:lnTo>
                  <a:pt x="0" y="58561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548D050-E9F5-4254-9046-E930F9EFD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484632"/>
            <a:ext cx="3089526" cy="58856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C0431B-4141-4092-BB4D-F50414DC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7745" y="484632"/>
            <a:ext cx="7794722" cy="35050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2F0578-56FA-494E-8E00-3E94B6863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4020" y="4150595"/>
            <a:ext cx="7798447" cy="22196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F6DD34-CDAF-9F4B-8FBA-A8AFA84CB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185" y="4470959"/>
            <a:ext cx="7132226" cy="1577572"/>
          </a:xfrm>
        </p:spPr>
        <p:txBody>
          <a:bodyPr>
            <a:normAutofit/>
          </a:bodyPr>
          <a:lstStyle/>
          <a:p>
            <a:r>
              <a:rPr lang="es-CO" dirty="0"/>
              <a:t>Síntesis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F4116C-899B-5A44-814D-22AFA8896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899" y="804998"/>
            <a:ext cx="7156511" cy="2871216"/>
          </a:xfrm>
        </p:spPr>
        <p:txBody>
          <a:bodyPr anchor="ctr">
            <a:normAutofit/>
          </a:bodyPr>
          <a:lstStyle/>
          <a:p>
            <a:r>
              <a:rPr lang="es-CO" dirty="0">
                <a:solidFill>
                  <a:srgbClr val="FFFFFF"/>
                </a:solidFill>
              </a:rPr>
              <a:t>En síntesis se puede identificar cómo la mayor parte de los datos se agrupan entre 0 y 0.1. Además, las medias de todas las estaciones son aproximadamente 0.05 por lo que se puede decir que la estación no influye en los tiempos de llegada.</a:t>
            </a:r>
          </a:p>
        </p:txBody>
      </p:sp>
    </p:spTree>
    <p:extLst>
      <p:ext uri="{BB962C8B-B14F-4D97-AF65-F5344CB8AC3E}">
        <p14:creationId xmlns:p14="http://schemas.microsoft.com/office/powerpoint/2010/main" val="657571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392FB-E904-B045-8A58-47FDFFF8F3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Prueba de bondad</a:t>
            </a:r>
          </a:p>
        </p:txBody>
      </p:sp>
    </p:spTree>
    <p:extLst>
      <p:ext uri="{BB962C8B-B14F-4D97-AF65-F5344CB8AC3E}">
        <p14:creationId xmlns:p14="http://schemas.microsoft.com/office/powerpoint/2010/main" val="2725826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A5F967-3FDB-4948-ADD8-5D7D7F4FD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s-CO">
                <a:solidFill>
                  <a:srgbClr val="FFFFFF"/>
                </a:solidFill>
              </a:rPr>
              <a:t>Prueba de bondad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99A26D-9AC4-1740-A5AE-9D30D7FFB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pPr algn="just"/>
            <a:r>
              <a:rPr lang="es-CO" dirty="0"/>
              <a:t>H0: los datos se ajustan a una distribución exponencial</a:t>
            </a:r>
          </a:p>
          <a:p>
            <a:pPr algn="just"/>
            <a:r>
              <a:rPr lang="es-CO" dirty="0"/>
              <a:t>H1: los datos no se ajustan a una distribución exponencial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Exponencial porque se va a analizar el comportamiento de los tiempos entre llegadas, lo cual hace referencia a una variable que tiene una distribución exponencial.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95006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87AD270-FAA9-4586-AB59-A8A6CF29F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BBF73F-0460-459C-8630-4FA781679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17A1ED28-1411-464A-85C4-790741AE8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213697-BB8E-0245-960B-757E1C4D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Pruebas de Bondad (P-Value)</a:t>
            </a: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704FED3-6AD8-4745-A51D-DE105866A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B86C968-B1EB-4F2A-A439-064BD9E41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2617" y="822682"/>
            <a:ext cx="0" cy="29260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F45CA50-3AB6-4B9C-8FCE-0716105BC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469" y="822682"/>
            <a:ext cx="0" cy="29260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981F553-0AAC-4ED2-AA90-853B30004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42AC8C5-A9B3-401F-BD60-6E1B7259652E}"/>
              </a:ext>
            </a:extLst>
          </p:cNvPr>
          <p:cNvSpPr txBox="1"/>
          <p:nvPr/>
        </p:nvSpPr>
        <p:spPr>
          <a:xfrm>
            <a:off x="457200" y="619932"/>
            <a:ext cx="3326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/>
              <a:t>Estación Primero de Mayo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2C1B1AE-FBFD-4D05-A5C0-99C338846613}"/>
              </a:ext>
            </a:extLst>
          </p:cNvPr>
          <p:cNvSpPr txBox="1"/>
          <p:nvPr/>
        </p:nvSpPr>
        <p:spPr>
          <a:xfrm>
            <a:off x="4447969" y="614721"/>
            <a:ext cx="3326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/>
              <a:t>Estación Primero de NQS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867B444-70CD-4643-A465-ABBA5F5DF11D}"/>
              </a:ext>
            </a:extLst>
          </p:cNvPr>
          <p:cNvSpPr txBox="1"/>
          <p:nvPr/>
        </p:nvSpPr>
        <p:spPr>
          <a:xfrm>
            <a:off x="8206386" y="619932"/>
            <a:ext cx="3326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/>
              <a:t>Estación Primero de Caracas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4D41100-98E5-41F4-BAB6-9A030D7C2DD8}"/>
              </a:ext>
            </a:extLst>
          </p:cNvPr>
          <p:cNvSpPr txBox="1"/>
          <p:nvPr/>
        </p:nvSpPr>
        <p:spPr>
          <a:xfrm>
            <a:off x="457200" y="1820508"/>
            <a:ext cx="36715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P-</a:t>
            </a:r>
            <a:r>
              <a:rPr lang="es-MX" sz="2800" b="1" dirty="0" err="1"/>
              <a:t>Value</a:t>
            </a:r>
            <a:r>
              <a:rPr lang="es-MX" sz="2800" b="1" dirty="0"/>
              <a:t> =0,2181458</a:t>
            </a:r>
          </a:p>
          <a:p>
            <a:r>
              <a:rPr lang="es-MX" sz="2800" b="1" dirty="0"/>
              <a:t>P-</a:t>
            </a:r>
            <a:r>
              <a:rPr lang="es-MX" sz="2800" b="1" dirty="0" err="1"/>
              <a:t>Value</a:t>
            </a:r>
            <a:r>
              <a:rPr lang="es-MX" sz="2800" b="1" dirty="0"/>
              <a:t>= 22%</a:t>
            </a:r>
            <a:endParaRPr lang="es-CO" sz="28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68DDD00-7828-43FC-9EFD-5A7DA93374DB}"/>
              </a:ext>
            </a:extLst>
          </p:cNvPr>
          <p:cNvSpPr txBox="1"/>
          <p:nvPr/>
        </p:nvSpPr>
        <p:spPr>
          <a:xfrm>
            <a:off x="4323484" y="1719064"/>
            <a:ext cx="36715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P-</a:t>
            </a:r>
            <a:r>
              <a:rPr lang="es-MX" sz="2800" b="1" dirty="0" err="1"/>
              <a:t>Value</a:t>
            </a:r>
            <a:r>
              <a:rPr lang="es-MX" sz="2800" b="1" dirty="0"/>
              <a:t> =0,1254018</a:t>
            </a:r>
          </a:p>
          <a:p>
            <a:r>
              <a:rPr lang="es-MX" sz="2800" b="1" dirty="0"/>
              <a:t>P-</a:t>
            </a:r>
            <a:r>
              <a:rPr lang="es-MX" sz="2800" b="1" dirty="0" err="1"/>
              <a:t>Value</a:t>
            </a:r>
            <a:r>
              <a:rPr lang="es-MX" sz="2800" b="1" dirty="0"/>
              <a:t>= 13%</a:t>
            </a:r>
            <a:endParaRPr lang="es-CO" sz="2800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58B493-836D-407C-84D6-EEFA3849B622}"/>
              </a:ext>
            </a:extLst>
          </p:cNvPr>
          <p:cNvSpPr txBox="1"/>
          <p:nvPr/>
        </p:nvSpPr>
        <p:spPr>
          <a:xfrm>
            <a:off x="8155873" y="1719063"/>
            <a:ext cx="36715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P-</a:t>
            </a:r>
            <a:r>
              <a:rPr lang="es-MX" sz="2800" b="1" dirty="0" err="1"/>
              <a:t>Value</a:t>
            </a:r>
            <a:r>
              <a:rPr lang="es-MX" sz="2800" b="1" dirty="0"/>
              <a:t> =0,3097539</a:t>
            </a:r>
          </a:p>
          <a:p>
            <a:r>
              <a:rPr lang="es-MX" sz="2800" b="1" dirty="0"/>
              <a:t>P-</a:t>
            </a:r>
            <a:r>
              <a:rPr lang="es-MX" sz="2800" b="1" dirty="0" err="1"/>
              <a:t>Value</a:t>
            </a:r>
            <a:r>
              <a:rPr lang="es-MX" sz="2800" b="1" dirty="0"/>
              <a:t>= 31%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3953872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6">
            <a:extLst>
              <a:ext uri="{FF2B5EF4-FFF2-40B4-BE49-F238E27FC236}">
                <a16:creationId xmlns:a16="http://schemas.microsoft.com/office/drawing/2014/main" id="{A10C41F2-1746-4431-9B52-B9F147A89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0 w 3096136"/>
              <a:gd name="connsiteY0" fmla="*/ 0 h 5856137"/>
              <a:gd name="connsiteX1" fmla="*/ 3096136 w 3096136"/>
              <a:gd name="connsiteY1" fmla="*/ 0 h 5856137"/>
              <a:gd name="connsiteX2" fmla="*/ 3096136 w 3096136"/>
              <a:gd name="connsiteY2" fmla="*/ 5856137 h 5856137"/>
              <a:gd name="connsiteX3" fmla="*/ 0 w 3096136"/>
              <a:gd name="connsiteY3" fmla="*/ 5856137 h 585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6136" h="5856137">
                <a:moveTo>
                  <a:pt x="0" y="0"/>
                </a:moveTo>
                <a:lnTo>
                  <a:pt x="3096136" y="0"/>
                </a:lnTo>
                <a:lnTo>
                  <a:pt x="3096136" y="5856137"/>
                </a:lnTo>
                <a:lnTo>
                  <a:pt x="0" y="58561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95F8C5-0ED1-4C24-877A-A9E15A1C6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946" y="643461"/>
            <a:ext cx="3036377" cy="5571069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0" ty="0" sx="65000" sy="6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84928E-D694-4849-BBAD-D7C7DC405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4020" y="643461"/>
            <a:ext cx="7654513" cy="5571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DC9B19-78C7-D541-AFAD-3106533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9803" y="4735775"/>
            <a:ext cx="7006998" cy="1245732"/>
          </a:xfrm>
        </p:spPr>
        <p:txBody>
          <a:bodyPr anchor="t">
            <a:normAutofit/>
          </a:bodyPr>
          <a:lstStyle/>
          <a:p>
            <a:r>
              <a:rPr lang="es-CO" dirty="0">
                <a:solidFill>
                  <a:srgbClr val="FFFFFF"/>
                </a:solidFill>
              </a:rPr>
              <a:t>Conclusión p-</a:t>
            </a:r>
            <a:r>
              <a:rPr lang="es-CO" dirty="0" err="1">
                <a:solidFill>
                  <a:srgbClr val="FFFFFF"/>
                </a:solidFill>
              </a:rPr>
              <a:t>value</a:t>
            </a: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13530C-D409-6640-930E-93E8BA41D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802" y="965864"/>
            <a:ext cx="7006998" cy="3450370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s-CO" sz="2800" dirty="0">
                <a:solidFill>
                  <a:srgbClr val="FFFFFF"/>
                </a:solidFill>
              </a:rPr>
              <a:t>P </a:t>
            </a:r>
            <a:r>
              <a:rPr lang="es-CO" sz="2800" dirty="0" err="1">
                <a:solidFill>
                  <a:srgbClr val="FFFFFF"/>
                </a:solidFill>
              </a:rPr>
              <a:t>value</a:t>
            </a:r>
            <a:r>
              <a:rPr lang="es-CO" sz="2800" dirty="0">
                <a:solidFill>
                  <a:srgbClr val="FFFFFF"/>
                </a:solidFill>
              </a:rPr>
              <a:t>&gt; </a:t>
            </a:r>
            <a:r>
              <a:rPr lang="es-CO" sz="2800" dirty="0" err="1">
                <a:solidFill>
                  <a:srgbClr val="FFFFFF"/>
                </a:solidFill>
              </a:rPr>
              <a:t>alpha</a:t>
            </a:r>
            <a:r>
              <a:rPr lang="es-CO" sz="2800" dirty="0">
                <a:solidFill>
                  <a:srgbClr val="FFFFFF"/>
                </a:solidFill>
              </a:rPr>
              <a:t>, no se rechaza H0</a:t>
            </a:r>
          </a:p>
          <a:p>
            <a:pPr marL="0" indent="0">
              <a:buNone/>
            </a:pPr>
            <a:r>
              <a:rPr lang="es-CO" sz="2800" dirty="0">
                <a:solidFill>
                  <a:srgbClr val="FFFFFF"/>
                </a:solidFill>
              </a:rPr>
              <a:t>Conclusión:</a:t>
            </a:r>
          </a:p>
          <a:p>
            <a:pPr marL="0" indent="0">
              <a:buNone/>
            </a:pPr>
            <a:r>
              <a:rPr lang="es-CO" sz="2800" dirty="0">
                <a:solidFill>
                  <a:srgbClr val="FFFFFF"/>
                </a:solidFill>
              </a:rPr>
              <a:t>En todos los casos, como el P-</a:t>
            </a:r>
            <a:r>
              <a:rPr lang="es-CO" sz="2800" dirty="0" err="1">
                <a:solidFill>
                  <a:srgbClr val="FFFFFF"/>
                </a:solidFill>
              </a:rPr>
              <a:t>value</a:t>
            </a:r>
            <a:r>
              <a:rPr lang="es-CO" sz="2800" dirty="0">
                <a:solidFill>
                  <a:srgbClr val="FFFFFF"/>
                </a:solidFill>
              </a:rPr>
              <a:t> es mayor a las significancia del 5%, no se rechaza la hipótesis nula planteada. En la cuál se establece que los datos proporcionados se ajustan a la distribución exponencial.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237721-19CF-41B1-AA0A-E1E1A828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24317" y="4576004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41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37BB4-4CA8-E340-BC86-72EEE3F1F8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Descripción del modelo</a:t>
            </a:r>
          </a:p>
        </p:txBody>
      </p:sp>
    </p:spTree>
    <p:extLst>
      <p:ext uri="{BB962C8B-B14F-4D97-AF65-F5344CB8AC3E}">
        <p14:creationId xmlns:p14="http://schemas.microsoft.com/office/powerpoint/2010/main" val="607340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6D096-BDA8-F946-A6CE-0CE2B285F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146" y="4948483"/>
            <a:ext cx="6353967" cy="1319796"/>
          </a:xfrm>
        </p:spPr>
        <p:txBody>
          <a:bodyPr anchor="b">
            <a:normAutofit/>
          </a:bodyPr>
          <a:lstStyle/>
          <a:p>
            <a:pPr algn="l"/>
            <a:r>
              <a:rPr lang="es-CO" sz="4800" dirty="0">
                <a:solidFill>
                  <a:srgbClr val="FFFFFF"/>
                </a:solidFill>
              </a:rPr>
              <a:t>Identificación objetivos</a:t>
            </a:r>
          </a:p>
        </p:txBody>
      </p:sp>
      <p:pic>
        <p:nvPicPr>
          <p:cNvPr id="11" name="Gráfico 10" descr="Lista de comprobación contorno">
            <a:extLst>
              <a:ext uri="{FF2B5EF4-FFF2-40B4-BE49-F238E27FC236}">
                <a16:creationId xmlns:a16="http://schemas.microsoft.com/office/drawing/2014/main" id="{FFA66B9A-CE17-614B-86E6-BDAE5F206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5670" y="225287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18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3646926-9DF5-DD41-8157-27CAE9C2E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13" r="34338" b="2"/>
          <a:stretch/>
        </p:blipFill>
        <p:spPr>
          <a:xfrm>
            <a:off x="1185967" y="1632879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AF64FAB-C5DF-F040-BE3B-AD6F50238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13" r="34338" b="2"/>
          <a:stretch/>
        </p:blipFill>
        <p:spPr>
          <a:xfrm>
            <a:off x="4329916" y="1632879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EA9523-2F89-3246-B8B5-6D2BB9C82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13" r="34338" b="2"/>
          <a:stretch/>
        </p:blipFill>
        <p:spPr>
          <a:xfrm>
            <a:off x="7473865" y="1632879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7B99C2D-FB8D-5C41-9BDE-CFD0A3D6AC22}"/>
              </a:ext>
            </a:extLst>
          </p:cNvPr>
          <p:cNvSpPr txBox="1"/>
          <p:nvPr/>
        </p:nvSpPr>
        <p:spPr>
          <a:xfrm>
            <a:off x="2020854" y="1046922"/>
            <a:ext cx="26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1ra Mayo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882C69F-7497-F44F-9450-7795B030378E}"/>
              </a:ext>
            </a:extLst>
          </p:cNvPr>
          <p:cNvSpPr txBox="1"/>
          <p:nvPr/>
        </p:nvSpPr>
        <p:spPr>
          <a:xfrm>
            <a:off x="5345480" y="1046922"/>
            <a:ext cx="81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NQS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B18A471-ADE9-AE4D-ACC0-BE9BC98CF0E9}"/>
              </a:ext>
            </a:extLst>
          </p:cNvPr>
          <p:cNvSpPr txBox="1"/>
          <p:nvPr/>
        </p:nvSpPr>
        <p:spPr>
          <a:xfrm>
            <a:off x="8335514" y="1060174"/>
            <a:ext cx="26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Caracas</a:t>
            </a:r>
          </a:p>
        </p:txBody>
      </p:sp>
    </p:spTree>
    <p:extLst>
      <p:ext uri="{BB962C8B-B14F-4D97-AF65-F5344CB8AC3E}">
        <p14:creationId xmlns:p14="http://schemas.microsoft.com/office/powerpoint/2010/main" val="3565612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Hombre con relleno sólido">
            <a:extLst>
              <a:ext uri="{FF2B5EF4-FFF2-40B4-BE49-F238E27FC236}">
                <a16:creationId xmlns:a16="http://schemas.microsoft.com/office/drawing/2014/main" id="{DE5AFC8B-2D6F-504A-98F5-5E1461AB5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187" y="3176634"/>
            <a:ext cx="621028" cy="621028"/>
          </a:xfrm>
          <a:prstGeom prst="rect">
            <a:avLst/>
          </a:prstGeom>
        </p:spPr>
      </p:pic>
      <p:pic>
        <p:nvPicPr>
          <p:cNvPr id="7" name="Gráfico 6" descr="Mujer con relleno sólido">
            <a:extLst>
              <a:ext uri="{FF2B5EF4-FFF2-40B4-BE49-F238E27FC236}">
                <a16:creationId xmlns:a16="http://schemas.microsoft.com/office/drawing/2014/main" id="{79BB719E-4BCE-A149-A465-574CA0DD9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1753" y="3176634"/>
            <a:ext cx="621028" cy="621028"/>
          </a:xfrm>
          <a:prstGeom prst="rect">
            <a:avLst/>
          </a:prstGeom>
        </p:spPr>
      </p:pic>
      <p:pic>
        <p:nvPicPr>
          <p:cNvPr id="11" name="Imagen 10" descr="Dibujo de un tren&#10;&#10;Descripción generada automáticamente con confianza media">
            <a:extLst>
              <a:ext uri="{FF2B5EF4-FFF2-40B4-BE49-F238E27FC236}">
                <a16:creationId xmlns:a16="http://schemas.microsoft.com/office/drawing/2014/main" id="{767BE0DD-2F6E-7E4A-A8EB-DEAA36D56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777" y="4234761"/>
            <a:ext cx="3622445" cy="2082757"/>
          </a:xfrm>
          <a:prstGeom prst="rect">
            <a:avLst/>
          </a:prstGeom>
        </p:spPr>
      </p:pic>
      <p:pic>
        <p:nvPicPr>
          <p:cNvPr id="13" name="Imagen 12" descr="Imagen de la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8C907962-4512-F441-BC7B-7698313E98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187" y="478648"/>
            <a:ext cx="2651189" cy="2578378"/>
          </a:xfrm>
          <a:prstGeom prst="rect">
            <a:avLst/>
          </a:prstGeom>
        </p:spPr>
      </p:pic>
      <p:pic>
        <p:nvPicPr>
          <p:cNvPr id="15" name="Imagen 14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A6C12A4D-9A62-714F-8517-0F51329DF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7943" y="2687792"/>
            <a:ext cx="1247222" cy="1247222"/>
          </a:xfrm>
          <a:prstGeom prst="rect">
            <a:avLst/>
          </a:prstGeom>
        </p:spPr>
      </p:pic>
      <p:pic>
        <p:nvPicPr>
          <p:cNvPr id="17" name="Gráfico 16" descr="Flecha derecha contorno">
            <a:extLst>
              <a:ext uri="{FF2B5EF4-FFF2-40B4-BE49-F238E27FC236}">
                <a16:creationId xmlns:a16="http://schemas.microsoft.com/office/drawing/2014/main" id="{2388F693-2BEC-2741-A7E8-EB782FFCA7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20968" y="3118486"/>
            <a:ext cx="621028" cy="621028"/>
          </a:xfrm>
          <a:prstGeom prst="rect">
            <a:avLst/>
          </a:prstGeom>
        </p:spPr>
      </p:pic>
      <p:pic>
        <p:nvPicPr>
          <p:cNvPr id="19" name="Gráfico 18" descr="Flecha: curva en sentido contrario de las agujas del reloj con relleno sólido">
            <a:extLst>
              <a:ext uri="{FF2B5EF4-FFF2-40B4-BE49-F238E27FC236}">
                <a16:creationId xmlns:a16="http://schemas.microsoft.com/office/drawing/2014/main" id="{2272F08D-781B-124B-8A13-BACC180846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8712133">
            <a:off x="2434302" y="3989811"/>
            <a:ext cx="1453121" cy="1453121"/>
          </a:xfrm>
          <a:prstGeom prst="rect">
            <a:avLst/>
          </a:prstGeom>
        </p:spPr>
      </p:pic>
      <p:pic>
        <p:nvPicPr>
          <p:cNvPr id="20" name="Gráfico 19" descr="Flecha: curva en sentido contrario de las agujas del reloj con relleno sólido">
            <a:extLst>
              <a:ext uri="{FF2B5EF4-FFF2-40B4-BE49-F238E27FC236}">
                <a16:creationId xmlns:a16="http://schemas.microsoft.com/office/drawing/2014/main" id="{F7DB838F-CC82-3D48-A14C-14D585CE57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3241003">
            <a:off x="7949288" y="3499875"/>
            <a:ext cx="1453121" cy="145312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6ED9F2E-199B-4A4A-A8C4-A8EE335BDE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2824" y="1469899"/>
            <a:ext cx="5294135" cy="100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24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A7C513-277B-4325-9779-116946C0D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4632"/>
            <a:ext cx="11207835" cy="35119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0F6923-DC2F-4143-ACA0-519D0FE6C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150596"/>
            <a:ext cx="3248522" cy="221966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19B32C-704E-4A0B-BD7B-186B70511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7745" y="4150596"/>
            <a:ext cx="7794722" cy="2219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16C476-90F1-DB45-A70C-47BA58D55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301" y="4391025"/>
            <a:ext cx="7192110" cy="1738808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rgbClr val="FFFFFF"/>
                </a:solidFill>
              </a:rPr>
              <a:t>Supuestos-EVENTOS ALEATORIOS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4A6003-E0A1-1344-969B-53936B8D1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265" y="966217"/>
            <a:ext cx="9920901" cy="2545732"/>
          </a:xfrm>
        </p:spPr>
        <p:txBody>
          <a:bodyPr anchor="ctr">
            <a:normAutofit/>
          </a:bodyPr>
          <a:lstStyle/>
          <a:p>
            <a:pPr algn="just"/>
            <a:r>
              <a:rPr lang="es-CO" dirty="0"/>
              <a:t>El tren siempre llega vacío</a:t>
            </a:r>
          </a:p>
          <a:p>
            <a:pPr algn="just"/>
            <a:r>
              <a:rPr lang="es-CO" dirty="0"/>
              <a:t>No hay interacción entre las diferentes estaciones, pues el tren siempre llega vacío</a:t>
            </a:r>
          </a:p>
          <a:p>
            <a:pPr algn="just"/>
            <a:r>
              <a:rPr lang="es-CO" dirty="0"/>
              <a:t>El comportamiento de las llegadas se comporta similar al de Transmilenio.</a:t>
            </a:r>
          </a:p>
          <a:p>
            <a:pPr algn="just"/>
            <a:r>
              <a:rPr lang="es-CO" dirty="0"/>
              <a:t>Además, se puede asumir que los pasajeros no cuentan con tiempo de espera para subirse al tren.</a:t>
            </a:r>
          </a:p>
        </p:txBody>
      </p:sp>
    </p:spTree>
    <p:extLst>
      <p:ext uri="{BB962C8B-B14F-4D97-AF65-F5344CB8AC3E}">
        <p14:creationId xmlns:p14="http://schemas.microsoft.com/office/powerpoint/2010/main" val="3705830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86BF5-95F2-204A-A2D7-4CBC7997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b="1" dirty="0"/>
              <a:t>Explicación  Modelo continuo</a:t>
            </a:r>
            <a:endParaRPr lang="es-CO" sz="40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841E7F-8287-804D-9556-0F077FCAF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640924"/>
            <a:ext cx="9720073" cy="1904134"/>
          </a:xfrm>
        </p:spPr>
        <p:txBody>
          <a:bodyPr/>
          <a:lstStyle/>
          <a:p>
            <a:pPr marL="0" indent="0" algn="just">
              <a:buNone/>
            </a:pPr>
            <a:r>
              <a:rPr lang="es-CO" dirty="0"/>
              <a:t>Este modelo se comporta como una cadena de </a:t>
            </a:r>
            <a:r>
              <a:rPr lang="es-CO" dirty="0" err="1"/>
              <a:t>Markov</a:t>
            </a:r>
            <a:r>
              <a:rPr lang="es-CO" dirty="0"/>
              <a:t> en tiempo continuo, ya que se quiere evaluar el comportamiento de las estaciones en cada minuto durante una hora. Esto hace referencia a que se desea conocer el comportamiento del sistema en cada instante de tiempo y uno en puntos de tiempo determinados. 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2050" name="Picture 2" descr="Ferrocarril Tren Sarmiento / Sarmiento Line (Train/Railway) - Buenos Aires,  Argentina (HD) - YouTube">
            <a:extLst>
              <a:ext uri="{FF2B5EF4-FFF2-40B4-BE49-F238E27FC236}">
                <a16:creationId xmlns:a16="http://schemas.microsoft.com/office/drawing/2014/main" id="{2CA70954-6A6A-46B0-A367-1229F89E8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314054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iempo - Qué es según la física y la filosofía">
            <a:extLst>
              <a:ext uri="{FF2B5EF4-FFF2-40B4-BE49-F238E27FC236}">
                <a16:creationId xmlns:a16="http://schemas.microsoft.com/office/drawing/2014/main" id="{57989D97-384C-43E3-A6EC-E6F3D56C6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621" y="3217714"/>
            <a:ext cx="5982515" cy="311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00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495D99-1EA7-A146-B164-3F3BAE5A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Variables</a:t>
            </a:r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D49B2D10-DD09-4A75-AE88-193A930A52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F2B0F5DE-D580-B940-95C2-2E9441906D39}"/>
                  </a:ext>
                </a:extLst>
              </p14:cNvPr>
              <p14:cNvContentPartPr/>
              <p14:nvPr/>
            </p14:nvContentPartPr>
            <p14:xfrm>
              <a:off x="4458176" y="3228681"/>
              <a:ext cx="360" cy="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F2B0F5DE-D580-B940-95C2-2E9441906D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53856" y="3224361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0275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DC3DF1-19A8-2D45-95FC-07A4B17FD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643467"/>
            <a:ext cx="3473009" cy="5571066"/>
          </a:xfrm>
        </p:spPr>
        <p:txBody>
          <a:bodyPr>
            <a:normAutofit/>
          </a:bodyPr>
          <a:lstStyle/>
          <a:p>
            <a:r>
              <a:rPr lang="es-CO" dirty="0"/>
              <a:t>Definición de espacios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1B33FF1-BBBC-4219-A096-B5ACBA7EA7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2380414"/>
              </p:ext>
            </p:extLst>
          </p:nvPr>
        </p:nvGraphicFramePr>
        <p:xfrm>
          <a:off x="942975" y="933450"/>
          <a:ext cx="6596063" cy="4941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2376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 descr="Flecha: curva en sentido contrario de las agujas del reloj con relleno sólido">
            <a:extLst>
              <a:ext uri="{FF2B5EF4-FFF2-40B4-BE49-F238E27FC236}">
                <a16:creationId xmlns:a16="http://schemas.microsoft.com/office/drawing/2014/main" id="{34D30D22-55E8-9349-8F18-040BB3964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608811" y="142050"/>
            <a:ext cx="2882341" cy="2882341"/>
          </a:xfrm>
          <a:prstGeom prst="rect">
            <a:avLst/>
          </a:prstGeom>
        </p:spPr>
      </p:pic>
      <p:pic>
        <p:nvPicPr>
          <p:cNvPr id="5" name="Gráfico 4" descr="Hombre con relleno sólido">
            <a:extLst>
              <a:ext uri="{FF2B5EF4-FFF2-40B4-BE49-F238E27FC236}">
                <a16:creationId xmlns:a16="http://schemas.microsoft.com/office/drawing/2014/main" id="{DE5AFC8B-2D6F-504A-98F5-5E1461AB5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187" y="3176634"/>
            <a:ext cx="621028" cy="621028"/>
          </a:xfrm>
          <a:prstGeom prst="rect">
            <a:avLst/>
          </a:prstGeom>
        </p:spPr>
      </p:pic>
      <p:pic>
        <p:nvPicPr>
          <p:cNvPr id="7" name="Gráfico 6" descr="Mujer con relleno sólido">
            <a:extLst>
              <a:ext uri="{FF2B5EF4-FFF2-40B4-BE49-F238E27FC236}">
                <a16:creationId xmlns:a16="http://schemas.microsoft.com/office/drawing/2014/main" id="{79BB719E-4BCE-A149-A465-574CA0DD9F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1753" y="3176634"/>
            <a:ext cx="621028" cy="621028"/>
          </a:xfrm>
          <a:prstGeom prst="rect">
            <a:avLst/>
          </a:prstGeom>
        </p:spPr>
      </p:pic>
      <p:pic>
        <p:nvPicPr>
          <p:cNvPr id="11" name="Imagen 10" descr="Dibujo de un tren&#10;&#10;Descripción generada automáticamente con confianza media">
            <a:extLst>
              <a:ext uri="{FF2B5EF4-FFF2-40B4-BE49-F238E27FC236}">
                <a16:creationId xmlns:a16="http://schemas.microsoft.com/office/drawing/2014/main" id="{767BE0DD-2F6E-7E4A-A8EB-DEAA36D568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4777" y="4234761"/>
            <a:ext cx="3622445" cy="2082757"/>
          </a:xfrm>
          <a:prstGeom prst="rect">
            <a:avLst/>
          </a:prstGeom>
        </p:spPr>
      </p:pic>
      <p:pic>
        <p:nvPicPr>
          <p:cNvPr id="13" name="Imagen 12" descr="Imagen de la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8C907962-4512-F441-BC7B-7698313E9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187" y="478648"/>
            <a:ext cx="2651189" cy="2578378"/>
          </a:xfrm>
          <a:prstGeom prst="rect">
            <a:avLst/>
          </a:prstGeom>
        </p:spPr>
      </p:pic>
      <p:pic>
        <p:nvPicPr>
          <p:cNvPr id="15" name="Imagen 14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A6C12A4D-9A62-714F-8517-0F51329DF9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7943" y="2687792"/>
            <a:ext cx="1247222" cy="1247222"/>
          </a:xfrm>
          <a:prstGeom prst="rect">
            <a:avLst/>
          </a:prstGeom>
        </p:spPr>
      </p:pic>
      <p:pic>
        <p:nvPicPr>
          <p:cNvPr id="17" name="Gráfico 16" descr="Flecha derecha contorno">
            <a:extLst>
              <a:ext uri="{FF2B5EF4-FFF2-40B4-BE49-F238E27FC236}">
                <a16:creationId xmlns:a16="http://schemas.microsoft.com/office/drawing/2014/main" id="{2388F693-2BEC-2741-A7E8-EB782FFCA7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0968" y="3118486"/>
            <a:ext cx="621028" cy="621028"/>
          </a:xfrm>
          <a:prstGeom prst="rect">
            <a:avLst/>
          </a:prstGeom>
        </p:spPr>
      </p:pic>
      <p:pic>
        <p:nvPicPr>
          <p:cNvPr id="19" name="Gráfico 18" descr="Flecha: curva en sentido contrario de las agujas del reloj con relleno sólido">
            <a:extLst>
              <a:ext uri="{FF2B5EF4-FFF2-40B4-BE49-F238E27FC236}">
                <a16:creationId xmlns:a16="http://schemas.microsoft.com/office/drawing/2014/main" id="{2272F08D-781B-124B-8A13-BACC18084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712133">
            <a:off x="1567844" y="3366378"/>
            <a:ext cx="2797030" cy="2797030"/>
          </a:xfrm>
          <a:prstGeom prst="rect">
            <a:avLst/>
          </a:prstGeom>
        </p:spPr>
      </p:pic>
      <p:pic>
        <p:nvPicPr>
          <p:cNvPr id="20" name="Gráfico 19" descr="Flecha: curva en sentido contrario de las agujas del reloj con relleno sólido">
            <a:extLst>
              <a:ext uri="{FF2B5EF4-FFF2-40B4-BE49-F238E27FC236}">
                <a16:creationId xmlns:a16="http://schemas.microsoft.com/office/drawing/2014/main" id="{F7DB838F-CC82-3D48-A14C-14D585CE5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241003">
            <a:off x="7575871" y="3246387"/>
            <a:ext cx="2047852" cy="204785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6ED9F2E-199B-4A4A-A8C4-A8EE335BDE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2824" y="1469899"/>
            <a:ext cx="5294135" cy="10063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A46A91A3-8D6E-F24B-93FE-0EE43EF2CABA}"/>
                  </a:ext>
                </a:extLst>
              </p:cNvPr>
              <p:cNvSpPr/>
              <p:nvPr/>
            </p:nvSpPr>
            <p:spPr>
              <a:xfrm>
                <a:off x="3884902" y="1170852"/>
                <a:ext cx="100515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6000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s-CO" sz="6000" dirty="0"/>
              </a:p>
            </p:txBody>
          </p:sp>
        </mc:Choice>
        <mc:Fallback xmlns="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A46A91A3-8D6E-F24B-93FE-0EE43EF2CA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902" y="1170852"/>
                <a:ext cx="1005151" cy="1015663"/>
              </a:xfrm>
              <a:prstGeom prst="rect">
                <a:avLst/>
              </a:prstGeom>
              <a:blipFill>
                <a:blip r:embed="rId14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AE3546E3-97C6-C34B-B0D8-0B71FCFC8D2A}"/>
                  </a:ext>
                </a:extLst>
              </p:cNvPr>
              <p:cNvSpPr/>
              <p:nvPr/>
            </p:nvSpPr>
            <p:spPr>
              <a:xfrm>
                <a:off x="8399891" y="3550293"/>
                <a:ext cx="1005151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400" i="1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s-CO" sz="4400" dirty="0"/>
              </a:p>
            </p:txBody>
          </p:sp>
        </mc:Choice>
        <mc:Fallback xmlns=""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AE3546E3-97C6-C34B-B0D8-0B71FCFC8D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891" y="3550293"/>
                <a:ext cx="1005151" cy="769441"/>
              </a:xfrm>
              <a:prstGeom prst="rect">
                <a:avLst/>
              </a:prstGeom>
              <a:blipFill>
                <a:blip r:embed="rId15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998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0E228AF0-C34E-1847-80DE-034A72AD3749}"/>
              </a:ext>
            </a:extLst>
          </p:cNvPr>
          <p:cNvSpPr/>
          <p:nvPr/>
        </p:nvSpPr>
        <p:spPr>
          <a:xfrm>
            <a:off x="808383" y="2642511"/>
            <a:ext cx="1961322" cy="196132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Hay i personas y llega un tren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BFDF5F5-3D11-E142-AC04-6BF38CC676CE}"/>
              </a:ext>
            </a:extLst>
          </p:cNvPr>
          <p:cNvSpPr txBox="1"/>
          <p:nvPr/>
        </p:nvSpPr>
        <p:spPr>
          <a:xfrm>
            <a:off x="1669774" y="636104"/>
            <a:ext cx="9183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¿Cuándo se hacen las </a:t>
            </a:r>
            <a:r>
              <a:rPr lang="es-CO" sz="5400" dirty="0"/>
              <a:t>transiciones</a:t>
            </a:r>
            <a:r>
              <a:rPr lang="es-CO" sz="4000" dirty="0"/>
              <a:t>?</a:t>
            </a:r>
            <a:endParaRPr lang="es-CO" sz="2800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F6DCC2B-10C4-4845-B25C-84D30B5C40BA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2482476" y="2756451"/>
            <a:ext cx="910081" cy="173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5033731-A52F-8144-BAB7-739459A82D40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482476" y="4316604"/>
            <a:ext cx="921026" cy="24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1864BDA-84A1-C946-A377-E8BF3F96D464}"/>
              </a:ext>
            </a:extLst>
          </p:cNvPr>
          <p:cNvSpPr txBox="1"/>
          <p:nvPr/>
        </p:nvSpPr>
        <p:spPr>
          <a:xfrm>
            <a:off x="3403502" y="2394028"/>
            <a:ext cx="208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Personas estación &gt; capacidad tren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1452DAE-8FB9-D14B-9FC3-AB0D8333F159}"/>
              </a:ext>
            </a:extLst>
          </p:cNvPr>
          <p:cNvSpPr txBox="1"/>
          <p:nvPr/>
        </p:nvSpPr>
        <p:spPr>
          <a:xfrm>
            <a:off x="3447577" y="4280667"/>
            <a:ext cx="208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Personas estación &lt;= capacidad tren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41A1CF5-129E-6A47-9EAE-C02B0B31E0FE}"/>
                  </a:ext>
                </a:extLst>
              </p:cNvPr>
              <p:cNvSpPr txBox="1"/>
              <p:nvPr/>
            </p:nvSpPr>
            <p:spPr>
              <a:xfrm>
                <a:off x="6871254" y="4388388"/>
                <a:ext cx="22404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CO" sz="2800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41A1CF5-129E-6A47-9EAE-C02B0B31E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254" y="4388388"/>
                <a:ext cx="2240421" cy="430887"/>
              </a:xfrm>
              <a:prstGeom prst="rect">
                <a:avLst/>
              </a:prstGeom>
              <a:blipFill>
                <a:blip r:embed="rId2"/>
                <a:stretch>
                  <a:fillRect l="-2247" t="-8571" r="-2809" b="-371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Elipse 20">
            <a:extLst>
              <a:ext uri="{FF2B5EF4-FFF2-40B4-BE49-F238E27FC236}">
                <a16:creationId xmlns:a16="http://schemas.microsoft.com/office/drawing/2014/main" id="{6C378CD0-498F-0640-A997-54474227F9C3}"/>
              </a:ext>
            </a:extLst>
          </p:cNvPr>
          <p:cNvSpPr/>
          <p:nvPr/>
        </p:nvSpPr>
        <p:spPr>
          <a:xfrm>
            <a:off x="5671930" y="2292626"/>
            <a:ext cx="901148" cy="923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0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47E6AD2-8166-BC41-B80B-6BCDF52F3032}"/>
              </a:ext>
            </a:extLst>
          </p:cNvPr>
          <p:cNvSpPr/>
          <p:nvPr/>
        </p:nvSpPr>
        <p:spPr>
          <a:xfrm>
            <a:off x="5749137" y="4142167"/>
            <a:ext cx="901148" cy="923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092DCCDD-9894-D64E-A3E1-A1020285662A}"/>
                  </a:ext>
                </a:extLst>
              </p:cNvPr>
              <p:cNvSpPr txBox="1"/>
              <p:nvPr/>
            </p:nvSpPr>
            <p:spPr>
              <a:xfrm>
                <a:off x="6871254" y="2557427"/>
                <a:ext cx="29463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s-CO" sz="2800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092DCCDD-9894-D64E-A3E1-A10202856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254" y="2557427"/>
                <a:ext cx="2946319" cy="430887"/>
              </a:xfrm>
              <a:prstGeom prst="rect">
                <a:avLst/>
              </a:prstGeom>
              <a:blipFill>
                <a:blip r:embed="rId3"/>
                <a:stretch>
                  <a:fillRect l="-1717" t="-8571" b="-3428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43DD5B8E-4CE1-E34B-B32E-99FB90B60AF1}"/>
              </a:ext>
            </a:extLst>
          </p:cNvPr>
          <p:cNvCxnSpPr>
            <a:cxnSpLocks/>
          </p:cNvCxnSpPr>
          <p:nvPr/>
        </p:nvCxnSpPr>
        <p:spPr>
          <a:xfrm>
            <a:off x="9817573" y="2773367"/>
            <a:ext cx="492618" cy="963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471D3965-CDF7-6E44-9A00-A93349999955}"/>
              </a:ext>
            </a:extLst>
          </p:cNvPr>
          <p:cNvCxnSpPr>
            <a:cxnSpLocks/>
          </p:cNvCxnSpPr>
          <p:nvPr/>
        </p:nvCxnSpPr>
        <p:spPr>
          <a:xfrm flipV="1">
            <a:off x="9191189" y="3986307"/>
            <a:ext cx="1119002" cy="617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A5A9C660-5355-2844-8A0D-DE774344381A}"/>
                  </a:ext>
                </a:extLst>
              </p:cNvPr>
              <p:cNvSpPr txBox="1"/>
              <p:nvPr/>
            </p:nvSpPr>
            <p:spPr>
              <a:xfrm>
                <a:off x="10389705" y="3636424"/>
                <a:ext cx="306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s-CO" sz="2800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A5A9C660-5355-2844-8A0D-DE7743443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9705" y="3636424"/>
                <a:ext cx="306174" cy="430887"/>
              </a:xfrm>
              <a:prstGeom prst="rect">
                <a:avLst/>
              </a:prstGeom>
              <a:blipFill>
                <a:blip r:embed="rId4"/>
                <a:stretch>
                  <a:fillRect l="-19231" r="-15385" b="-171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26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0E228AF0-C34E-1847-80DE-034A72AD3749}"/>
              </a:ext>
            </a:extLst>
          </p:cNvPr>
          <p:cNvSpPr/>
          <p:nvPr/>
        </p:nvSpPr>
        <p:spPr>
          <a:xfrm>
            <a:off x="808383" y="2642511"/>
            <a:ext cx="1961322" cy="196132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Hay i personas y llega otra persona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BFDF5F5-3D11-E142-AC04-6BF38CC676CE}"/>
              </a:ext>
            </a:extLst>
          </p:cNvPr>
          <p:cNvSpPr txBox="1"/>
          <p:nvPr/>
        </p:nvSpPr>
        <p:spPr>
          <a:xfrm>
            <a:off x="1669774" y="636104"/>
            <a:ext cx="9183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¿Cuándo se hacen las </a:t>
            </a:r>
            <a:r>
              <a:rPr lang="es-CO" sz="5400" dirty="0"/>
              <a:t>transiciones</a:t>
            </a:r>
            <a:r>
              <a:rPr lang="es-CO" sz="4000" dirty="0"/>
              <a:t>?</a:t>
            </a:r>
            <a:endParaRPr lang="es-CO" sz="2800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F6DCC2B-10C4-4845-B25C-84D30B5C40BA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2482476" y="2756451"/>
            <a:ext cx="910081" cy="173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5033731-A52F-8144-BAB7-739459A82D40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482476" y="4316604"/>
            <a:ext cx="921026" cy="24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1864BDA-84A1-C946-A377-E8BF3F96D464}"/>
              </a:ext>
            </a:extLst>
          </p:cNvPr>
          <p:cNvSpPr txBox="1"/>
          <p:nvPr/>
        </p:nvSpPr>
        <p:spPr>
          <a:xfrm>
            <a:off x="3403502" y="2394028"/>
            <a:ext cx="208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i&gt;= capacidad estación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1452DAE-8FB9-D14B-9FC3-AB0D8333F159}"/>
              </a:ext>
            </a:extLst>
          </p:cNvPr>
          <p:cNvSpPr txBox="1"/>
          <p:nvPr/>
        </p:nvSpPr>
        <p:spPr>
          <a:xfrm>
            <a:off x="3447577" y="4280667"/>
            <a:ext cx="208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i&lt;capacidad estación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41A1CF5-129E-6A47-9EAE-C02B0B31E0FE}"/>
                  </a:ext>
                </a:extLst>
              </p:cNvPr>
              <p:cNvSpPr txBox="1"/>
              <p:nvPr/>
            </p:nvSpPr>
            <p:spPr>
              <a:xfrm>
                <a:off x="6871254" y="4388388"/>
                <a:ext cx="26171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s-CO" sz="2800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41A1CF5-129E-6A47-9EAE-C02B0B31E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254" y="4388388"/>
                <a:ext cx="2617191" cy="430887"/>
              </a:xfrm>
              <a:prstGeom prst="rect">
                <a:avLst/>
              </a:prstGeom>
              <a:blipFill>
                <a:blip r:embed="rId2"/>
                <a:stretch>
                  <a:fillRect l="-1923" t="-8571" r="-2404" b="-371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092DCCDD-9894-D64E-A3E1-A1020285662A}"/>
                  </a:ext>
                </a:extLst>
              </p:cNvPr>
              <p:cNvSpPr txBox="1"/>
              <p:nvPr/>
            </p:nvSpPr>
            <p:spPr>
              <a:xfrm>
                <a:off x="6871254" y="2557427"/>
                <a:ext cx="5981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𝑑𝑙𝑐</m:t>
                      </m:r>
                    </m:oMath>
                  </m:oMathPara>
                </a14:m>
                <a:endParaRPr lang="es-CO" sz="2800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092DCCDD-9894-D64E-A3E1-A10202856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254" y="2557427"/>
                <a:ext cx="598112" cy="430887"/>
              </a:xfrm>
              <a:prstGeom prst="rect">
                <a:avLst/>
              </a:prstGeom>
              <a:blipFill>
                <a:blip r:embed="rId3"/>
                <a:stretch>
                  <a:fillRect l="-12500" r="-12500" b="-57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471D3965-CDF7-6E44-9A00-A93349999955}"/>
              </a:ext>
            </a:extLst>
          </p:cNvPr>
          <p:cNvCxnSpPr>
            <a:cxnSpLocks/>
          </p:cNvCxnSpPr>
          <p:nvPr/>
        </p:nvCxnSpPr>
        <p:spPr>
          <a:xfrm>
            <a:off x="9515344" y="4635227"/>
            <a:ext cx="794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A5A9C660-5355-2844-8A0D-DE774344381A}"/>
                  </a:ext>
                </a:extLst>
              </p:cNvPr>
              <p:cNvSpPr txBox="1"/>
              <p:nvPr/>
            </p:nvSpPr>
            <p:spPr>
              <a:xfrm>
                <a:off x="7832300" y="2557426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CO" sz="2800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A5A9C660-5355-2844-8A0D-DE7743443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300" y="2557426"/>
                <a:ext cx="298159" cy="430887"/>
              </a:xfrm>
              <a:prstGeom prst="rect">
                <a:avLst/>
              </a:prstGeom>
              <a:blipFill>
                <a:blip r:embed="rId4"/>
                <a:stretch>
                  <a:fillRect l="-20000" r="-24000" b="-57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lipse 15">
            <a:extLst>
              <a:ext uri="{FF2B5EF4-FFF2-40B4-BE49-F238E27FC236}">
                <a16:creationId xmlns:a16="http://schemas.microsoft.com/office/drawing/2014/main" id="{1B493CD0-9FB9-F34B-B4A3-EB9881515A22}"/>
              </a:ext>
            </a:extLst>
          </p:cNvPr>
          <p:cNvSpPr/>
          <p:nvPr/>
        </p:nvSpPr>
        <p:spPr>
          <a:xfrm>
            <a:off x="5479775" y="4280667"/>
            <a:ext cx="901148" cy="923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J=i+1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665344B-0F00-D14A-8BAD-AFF414B91BF9}"/>
              </a:ext>
            </a:extLst>
          </p:cNvPr>
          <p:cNvSpPr/>
          <p:nvPr/>
        </p:nvSpPr>
        <p:spPr>
          <a:xfrm>
            <a:off x="5459912" y="2255528"/>
            <a:ext cx="901148" cy="923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DBB73017-0067-6C45-A5B6-05406D529CC6}"/>
                  </a:ext>
                </a:extLst>
              </p:cNvPr>
              <p:cNvSpPr txBox="1"/>
              <p:nvPr/>
            </p:nvSpPr>
            <p:spPr>
              <a:xfrm>
                <a:off x="10561975" y="4438183"/>
                <a:ext cx="2914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s-CO" sz="2800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DBB73017-0067-6C45-A5B6-05406D529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975" y="4438183"/>
                <a:ext cx="291490" cy="430887"/>
              </a:xfrm>
              <a:prstGeom prst="rect">
                <a:avLst/>
              </a:prstGeom>
              <a:blipFill>
                <a:blip r:embed="rId5"/>
                <a:stretch>
                  <a:fillRect l="-25000" r="-25000" b="-57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5999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FAFE8-7D45-5F4A-BA92-090F10DAF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Representación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C292C734-4BE9-9742-B6D0-83D96ED886CB}"/>
                  </a:ext>
                </a:extLst>
              </p14:cNvPr>
              <p14:cNvContentPartPr/>
              <p14:nvPr/>
            </p14:nvContentPartPr>
            <p14:xfrm>
              <a:off x="9041406" y="488663"/>
              <a:ext cx="360" cy="36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C292C734-4BE9-9742-B6D0-83D96ED88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37086" y="484343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E557E11-D459-8546-B52E-D155CF10F8A2}"/>
                  </a:ext>
                </a:extLst>
              </p:cNvPr>
              <p:cNvSpPr txBox="1"/>
              <p:nvPr/>
            </p:nvSpPr>
            <p:spPr>
              <a:xfrm>
                <a:off x="1117997" y="1954599"/>
                <a:ext cx="81215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𝑡𝑎𝑠𝑎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𝑙𝑎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𝑙𝑙𝑒𝑔𝑎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𝑝𝑒𝑟𝑠𝑜𝑛𝑎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𝑢𝑛𝑎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𝑒𝑠𝑡𝑎𝑐𝑖</m:t>
                      </m:r>
                      <m:r>
                        <a:rPr lang="es-E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ó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CO" sz="2800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E557E11-D459-8546-B52E-D155CF10F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997" y="1954599"/>
                <a:ext cx="8121582" cy="430887"/>
              </a:xfrm>
              <a:prstGeom prst="rect">
                <a:avLst/>
              </a:prstGeom>
              <a:blipFill>
                <a:blip r:embed="rId4"/>
                <a:stretch>
                  <a:fillRect l="-468" t="-11765" b="-3823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E44810-AC71-E443-B430-4EE0776B119B}"/>
                  </a:ext>
                </a:extLst>
              </p:cNvPr>
              <p:cNvSpPr txBox="1"/>
              <p:nvPr/>
            </p:nvSpPr>
            <p:spPr>
              <a:xfrm>
                <a:off x="1024128" y="3599840"/>
                <a:ext cx="76575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𝑡𝑎𝑠𝑎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𝑙𝑎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𝑙𝑙𝑒𝑔𝑎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𝑡𝑟𝑒𝑛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𝑢𝑛𝑎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𝑒𝑠𝑡𝑎𝑐𝑖</m:t>
                      </m:r>
                      <m:r>
                        <a:rPr lang="es-E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ó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CO" sz="280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E44810-AC71-E443-B430-4EE0776B1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3599840"/>
                <a:ext cx="7657546" cy="430887"/>
              </a:xfrm>
              <a:prstGeom prst="rect">
                <a:avLst/>
              </a:prstGeom>
              <a:blipFill>
                <a:blip r:embed="rId5"/>
                <a:stretch>
                  <a:fillRect t="-8571" b="-3428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12708F4-85B1-DF41-BD2B-C0CEF8A16D4E}"/>
                  </a:ext>
                </a:extLst>
              </p:cNvPr>
              <p:cNvSpPr txBox="1"/>
              <p:nvPr/>
            </p:nvSpPr>
            <p:spPr>
              <a:xfrm>
                <a:off x="1117997" y="5245081"/>
                <a:ext cx="31684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𝑓𝑖𝑙𝑎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𝑐𝑜𝑙𝑢𝑚𝑛𝑎</m:t>
                      </m:r>
                    </m:oMath>
                  </m:oMathPara>
                </a14:m>
                <a:endParaRPr lang="es-CO" sz="28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12708F4-85B1-DF41-BD2B-C0CEF8A16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997" y="5245081"/>
                <a:ext cx="3168431" cy="430887"/>
              </a:xfrm>
              <a:prstGeom prst="rect">
                <a:avLst/>
              </a:prstGeom>
              <a:blipFill>
                <a:blip r:embed="rId6"/>
                <a:stretch>
                  <a:fillRect l="-1195" t="-8571" r="-1594" b="-371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613FA5E-AF2D-4A4E-A9D1-A195716658EA}"/>
                  </a:ext>
                </a:extLst>
              </p:cNvPr>
              <p:cNvSpPr txBox="1"/>
              <p:nvPr/>
            </p:nvSpPr>
            <p:spPr>
              <a:xfrm>
                <a:off x="1117997" y="5944291"/>
                <a:ext cx="8389348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𝑐𝑎𝑝𝑎𝑐𝑖𝑑𝑎𝑑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𝑒𝑠𝑡𝑎𝑐𝑖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eqArr>
                            <m:eqArr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𝑐𝑎𝑝𝑎𝑐𝑖𝑑𝑎𝑑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𝑡𝑟𝑒𝑛</m:t>
                      </m:r>
                    </m:oMath>
                  </m:oMathPara>
                </a14:m>
                <a:endParaRPr lang="es-CO" sz="28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613FA5E-AF2D-4A4E-A9D1-A19571665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997" y="5944291"/>
                <a:ext cx="8389348" cy="532582"/>
              </a:xfrm>
              <a:prstGeom prst="rect">
                <a:avLst/>
              </a:prstGeom>
              <a:blipFill>
                <a:blip r:embed="rId7"/>
                <a:stretch>
                  <a:fillRect t="-59524" r="-151" b="-3809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61840BCB-F74F-2446-9E7E-BAEAA76A34B3}"/>
                  </a:ext>
                </a:extLst>
              </p:cNvPr>
              <p:cNvSpPr txBox="1"/>
              <p:nvPr/>
            </p:nvSpPr>
            <p:spPr>
              <a:xfrm>
                <a:off x="1117997" y="2582451"/>
                <a:ext cx="8121582" cy="817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𝑒𝑠𝑡𝑖𝑚𝑎𝑐𝑖</m:t>
                      </m:r>
                      <m:r>
                        <a:rPr lang="es-E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ó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CO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s-CO" sz="28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61840BCB-F74F-2446-9E7E-BAEAA76A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997" y="2582451"/>
                <a:ext cx="8121582" cy="817724"/>
              </a:xfrm>
              <a:prstGeom prst="rect">
                <a:avLst/>
              </a:prstGeom>
              <a:blipFill>
                <a:blip r:embed="rId8"/>
                <a:stretch>
                  <a:fillRect l="-2184" t="-1538" b="-1230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529133-CD41-ED4D-9657-D7FCABBAB2E3}"/>
                  </a:ext>
                </a:extLst>
              </p:cNvPr>
              <p:cNvSpPr txBox="1"/>
              <p:nvPr/>
            </p:nvSpPr>
            <p:spPr>
              <a:xfrm>
                <a:off x="1117997" y="4126682"/>
                <a:ext cx="4852497" cy="884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𝑡𝑖𝑒𝑚𝑝𝑜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ó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𝑝𝑡𝑖𝑚𝑜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𝑒𝑛𝑡𝑟𝑒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𝑙𝑙𝑒𝑔𝑎𝑑𝑎𝑠</m:t>
                          </m:r>
                        </m:den>
                      </m:f>
                    </m:oMath>
                  </m:oMathPara>
                </a14:m>
                <a:endParaRPr lang="es-CO" sz="2800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529133-CD41-ED4D-9657-D7FCABBAB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997" y="4126682"/>
                <a:ext cx="4852497" cy="884986"/>
              </a:xfrm>
              <a:prstGeom prst="rect">
                <a:avLst/>
              </a:prstGeom>
              <a:blipFill>
                <a:blip r:embed="rId9"/>
                <a:stretch>
                  <a:fillRect l="-2350" t="-1408" r="-8877" b="-1971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9958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0CB43-6F7C-8446-A373-5EE65A2B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chemeClr val="tx2"/>
                </a:solidFill>
              </a:rPr>
              <a:t>Objetivos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82C5AF60-4139-4BFC-AF2B-31CF84E82D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0747282"/>
              </p:ext>
            </p:extLst>
          </p:nvPr>
        </p:nvGraphicFramePr>
        <p:xfrm>
          <a:off x="4232275" y="406102"/>
          <a:ext cx="6417140" cy="5808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2869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FAFE8-7D45-5F4A-BA92-090F10DAF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Representación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C292C734-4BE9-9742-B6D0-83D96ED886CB}"/>
                  </a:ext>
                </a:extLst>
              </p14:cNvPr>
              <p14:cNvContentPartPr/>
              <p14:nvPr/>
            </p14:nvContentPartPr>
            <p14:xfrm>
              <a:off x="9041406" y="488663"/>
              <a:ext cx="360" cy="36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C292C734-4BE9-9742-B6D0-83D96ED88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37086" y="484343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61840BCB-F74F-2446-9E7E-BAEAA76A34B3}"/>
                  </a:ext>
                </a:extLst>
              </p:cNvPr>
              <p:cNvSpPr txBox="1"/>
              <p:nvPr/>
            </p:nvSpPr>
            <p:spPr>
              <a:xfrm>
                <a:off x="1024128" y="2477374"/>
                <a:ext cx="8121582" cy="46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=0.25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s-CO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𝑁𝑄𝑆</m:t>
                          </m:r>
                        </m:sub>
                      </m:sSub>
                      <m:r>
                        <a:rPr lang="es-E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14             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𝐶𝑎𝑟𝑎𝑐𝑎𝑠</m:t>
                          </m:r>
                        </m:sub>
                      </m:sSub>
                      <m:r>
                        <a:rPr lang="es-E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04</m:t>
                      </m:r>
                    </m:oMath>
                  </m:oMathPara>
                </a14:m>
                <a:endParaRPr lang="es-CO" sz="28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61840BCB-F74F-2446-9E7E-BAEAA76A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2477374"/>
                <a:ext cx="8121582" cy="461280"/>
              </a:xfrm>
              <a:prstGeom prst="rect">
                <a:avLst/>
              </a:prstGeom>
              <a:blipFill>
                <a:blip r:embed="rId4"/>
                <a:stretch>
                  <a:fillRect l="-1406" t="-5263" b="-2894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58D8FA8E-B36C-9B41-A0EA-7D4DD394DA9E}"/>
                  </a:ext>
                </a:extLst>
              </p:cNvPr>
              <p:cNvSpPr/>
              <p:nvPr/>
            </p:nvSpPr>
            <p:spPr>
              <a:xfrm>
                <a:off x="-531961" y="3426263"/>
                <a:ext cx="10626220" cy="555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s-CO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E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s-E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ra</m:t>
                          </m:r>
                        </m:sub>
                      </m:sSub>
                      <m:r>
                        <a:rPr lang="es-E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1.94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s-CO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NQS</m:t>
                          </m:r>
                        </m:sub>
                      </m:sSub>
                      <m:r>
                        <a:rPr lang="es-E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8.96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s-CO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Caracas</m:t>
                          </m:r>
                        </m:sub>
                      </m:sSub>
                      <m:r>
                        <a:rPr lang="es-E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5.55</m:t>
                      </m:r>
                    </m:oMath>
                  </m:oMathPara>
                </a14:m>
                <a:endParaRPr lang="es-CO" sz="2800" dirty="0"/>
              </a:p>
            </p:txBody>
          </p:sp>
        </mc:Choice>
        <mc:Fallback xmlns="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58D8FA8E-B36C-9B41-A0EA-7D4DD394D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1961" y="3426263"/>
                <a:ext cx="10626220" cy="555280"/>
              </a:xfrm>
              <a:prstGeom prst="rect">
                <a:avLst/>
              </a:prstGeom>
              <a:blipFill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310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FAFE8-7D45-5F4A-BA92-090F10DAF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Tasas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C292C734-4BE9-9742-B6D0-83D96ED886CB}"/>
                  </a:ext>
                </a:extLst>
              </p14:cNvPr>
              <p14:cNvContentPartPr/>
              <p14:nvPr/>
            </p14:nvContentPartPr>
            <p14:xfrm>
              <a:off x="9041406" y="488663"/>
              <a:ext cx="360" cy="36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C292C734-4BE9-9742-B6D0-83D96ED88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37086" y="484343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E557E11-D459-8546-B52E-D155CF10F8A2}"/>
                  </a:ext>
                </a:extLst>
              </p:cNvPr>
              <p:cNvSpPr txBox="1"/>
              <p:nvPr/>
            </p:nvSpPr>
            <p:spPr>
              <a:xfrm>
                <a:off x="3994569" y="3014841"/>
                <a:ext cx="33591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s-CO" sz="2800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E557E11-D459-8546-B52E-D155CF10F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569" y="3014841"/>
                <a:ext cx="3359125" cy="430887"/>
              </a:xfrm>
              <a:prstGeom prst="rect">
                <a:avLst/>
              </a:prstGeom>
              <a:blipFill>
                <a:blip r:embed="rId4"/>
                <a:stretch>
                  <a:fillRect l="-1887" t="-8571" r="-1887" b="-3428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E44810-AC71-E443-B430-4EE0776B119B}"/>
                  </a:ext>
                </a:extLst>
              </p:cNvPr>
              <p:cNvSpPr txBox="1"/>
              <p:nvPr/>
            </p:nvSpPr>
            <p:spPr>
              <a:xfrm>
                <a:off x="4006597" y="3743682"/>
                <a:ext cx="29184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CO" sz="280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E44810-AC71-E443-B430-4EE0776B1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597" y="3743682"/>
                <a:ext cx="2918491" cy="430887"/>
              </a:xfrm>
              <a:prstGeom prst="rect">
                <a:avLst/>
              </a:prstGeom>
              <a:blipFill>
                <a:blip r:embed="rId5"/>
                <a:stretch>
                  <a:fillRect l="-1732" t="-8571" r="-2165" b="-371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12708F4-85B1-DF41-BD2B-C0CEF8A16D4E}"/>
                  </a:ext>
                </a:extLst>
              </p:cNvPr>
              <p:cNvSpPr txBox="1"/>
              <p:nvPr/>
            </p:nvSpPr>
            <p:spPr>
              <a:xfrm>
                <a:off x="4006597" y="4472523"/>
                <a:ext cx="36243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s-CO" sz="28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12708F4-85B1-DF41-BD2B-C0CEF8A16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597" y="4472523"/>
                <a:ext cx="3624390" cy="430887"/>
              </a:xfrm>
              <a:prstGeom prst="rect">
                <a:avLst/>
              </a:prstGeom>
              <a:blipFill>
                <a:blip r:embed="rId6"/>
                <a:stretch>
                  <a:fillRect l="-1399" t="-11765" b="-3823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613FA5E-AF2D-4A4E-A9D1-A195716658EA}"/>
                  </a:ext>
                </a:extLst>
              </p:cNvPr>
              <p:cNvSpPr txBox="1"/>
              <p:nvPr/>
            </p:nvSpPr>
            <p:spPr>
              <a:xfrm>
                <a:off x="4039406" y="5201364"/>
                <a:ext cx="8754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𝑑𝑙𝑐</m:t>
                      </m:r>
                    </m:oMath>
                  </m:oMathPara>
                </a14:m>
                <a:endParaRPr lang="es-CO" sz="28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613FA5E-AF2D-4A4E-A9D1-A19571665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06" y="5201364"/>
                <a:ext cx="875432" cy="430887"/>
              </a:xfrm>
              <a:prstGeom prst="rect">
                <a:avLst/>
              </a:prstGeom>
              <a:blipFill>
                <a:blip r:embed="rId7"/>
                <a:stretch>
                  <a:fillRect l="-8696" t="-8571" r="-8696" b="-371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E4C0DAE0-D566-5D40-95FC-58A9AAD44024}"/>
                  </a:ext>
                </a:extLst>
              </p:cNvPr>
              <p:cNvSpPr txBox="1"/>
              <p:nvPr/>
            </p:nvSpPr>
            <p:spPr>
              <a:xfrm>
                <a:off x="1514490" y="3474942"/>
                <a:ext cx="632117" cy="997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6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ES" sz="6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s-CO" sz="4800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E4C0DAE0-D566-5D40-95FC-58A9AAD44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490" y="3474942"/>
                <a:ext cx="632117" cy="997581"/>
              </a:xfrm>
              <a:prstGeom prst="rect">
                <a:avLst/>
              </a:prstGeom>
              <a:blipFill>
                <a:blip r:embed="rId8"/>
                <a:stretch>
                  <a:fillRect l="-44000" r="-74000" b="-225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F374D21A-190D-3B47-9CF7-EA43D7021B72}"/>
                  </a:ext>
                </a:extLst>
              </p:cNvPr>
              <p:cNvSpPr txBox="1"/>
              <p:nvPr/>
            </p:nvSpPr>
            <p:spPr>
              <a:xfrm>
                <a:off x="2555898" y="1096803"/>
                <a:ext cx="1872410" cy="5293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4400" b="0" i="1" smtClean="0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F374D21A-190D-3B47-9CF7-EA43D7021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898" y="1096803"/>
                <a:ext cx="1872410" cy="5293757"/>
              </a:xfrm>
              <a:prstGeom prst="rect">
                <a:avLst/>
              </a:prstGeom>
              <a:blipFill>
                <a:blip r:embed="rId9"/>
                <a:stretch>
                  <a:fillRect l="-103378" r="-103378" b="-346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333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ED934D-394D-DF4F-9E83-788CD34090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Análisis de resultados</a:t>
            </a:r>
          </a:p>
        </p:txBody>
      </p:sp>
    </p:spTree>
    <p:extLst>
      <p:ext uri="{BB962C8B-B14F-4D97-AF65-F5344CB8AC3E}">
        <p14:creationId xmlns:p14="http://schemas.microsoft.com/office/powerpoint/2010/main" val="2058456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C35253-EA21-2746-88D2-E03B108CB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s-CO">
                <a:solidFill>
                  <a:srgbClr val="FFFFFF"/>
                </a:solidFill>
              </a:rPr>
              <a:t>Valor esperado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52F7C79-39AA-0945-8730-4E05D31F66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1048" y="804333"/>
                <a:ext cx="6306003" cy="5249334"/>
              </a:xfrm>
            </p:spPr>
            <p:txBody>
              <a:bodyPr anchor="ctr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s-E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MX" sz="3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CO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32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s-E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sz="3200" i="1">
                                <a:latin typeface="Cambria Math" panose="02040503050406030204" pitchFamily="18" charset="0"/>
                              </a:rPr>
                              <m:t>𝑒𝑠𝑡𝑎𝑐𝑖</m:t>
                            </m:r>
                            <m:r>
                              <a:rPr lang="es-ES" sz="3200" i="1">
                                <a:latin typeface="Cambria Math" panose="02040503050406030204" pitchFamily="18" charset="0"/>
                              </a:rPr>
                              <m:t>ó</m:t>
                            </m:r>
                            <m:r>
                              <a:rPr lang="es-E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  <m:e>
                        <m:r>
                          <a:rPr lang="es-CO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E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Sup>
                          <m:sSubSupPr>
                            <m:ctrlPr>
                              <a:rPr lang="es-E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s-E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b>
                          <m:sup>
                            <m:r>
                              <a:rPr lang="es-E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s-E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s-E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s-E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s-E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s-CO" sz="32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52F7C79-39AA-0945-8730-4E05D31F66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1048" y="804333"/>
                <a:ext cx="6306003" cy="5249334"/>
              </a:xfrm>
              <a:blipFill>
                <a:blip r:embed="rId2"/>
                <a:stretch>
                  <a:fillRect l="-301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3">
            <a:extLst>
              <a:ext uri="{FF2B5EF4-FFF2-40B4-BE49-F238E27FC236}">
                <a16:creationId xmlns:a16="http://schemas.microsoft.com/office/drawing/2014/main" id="{44BE8022-8245-45A0-AC2C-F96146726D65}"/>
              </a:ext>
            </a:extLst>
          </p:cNvPr>
          <p:cNvSpPr txBox="1"/>
          <p:nvPr/>
        </p:nvSpPr>
        <p:spPr>
          <a:xfrm>
            <a:off x="5134708" y="4473526"/>
            <a:ext cx="596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Este valor esperado se debe calcular para cada minuto en la primera hora de cada estación.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507480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447B9B-86DA-44D8-A47F-C1EEAD234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92B85-3A67-4F07-9315-79065B1D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E446995-A354-4D26-890E-44EFDA534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6697E-A1CB-4B45-93E6-A6425AFD5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22337D-ECAD-4EBF-85A6-89A03989C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43" y="460967"/>
            <a:ext cx="4208656" cy="1592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 dirty="0" err="1">
                <a:solidFill>
                  <a:srgbClr val="FFFFFF"/>
                </a:solidFill>
              </a:rPr>
              <a:t>Gráfica</a:t>
            </a:r>
            <a:r>
              <a:rPr lang="en-US" sz="4400" spc="200" dirty="0">
                <a:solidFill>
                  <a:srgbClr val="FFFFFF"/>
                </a:solidFill>
              </a:rPr>
              <a:t> de Valor </a:t>
            </a:r>
            <a:r>
              <a:rPr lang="en-US" sz="4400" spc="200" dirty="0" err="1">
                <a:solidFill>
                  <a:srgbClr val="FFFFFF"/>
                </a:solidFill>
              </a:rPr>
              <a:t>esperado</a:t>
            </a:r>
            <a:endParaRPr lang="en-US" sz="4400" spc="2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00556F-1AA2-4751-A6E2-82164CC43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8783AE6E-AC56-024E-BA10-C7D0342B7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24956"/>
            <a:ext cx="5459470" cy="500906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425AF9F-9DB6-4F2C-877D-EAF19CC96669}"/>
              </a:ext>
            </a:extLst>
          </p:cNvPr>
          <p:cNvSpPr txBox="1"/>
          <p:nvPr/>
        </p:nvSpPr>
        <p:spPr>
          <a:xfrm>
            <a:off x="741923" y="3963572"/>
            <a:ext cx="42086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  <a:p>
            <a:r>
              <a:rPr lang="es-MX" dirty="0"/>
              <a:t>Conclusión: </a:t>
            </a:r>
          </a:p>
          <a:p>
            <a:endParaRPr lang="es-MX" dirty="0"/>
          </a:p>
          <a:p>
            <a:r>
              <a:rPr lang="es-MX" dirty="0"/>
              <a:t>- Comportamientos crecientes</a:t>
            </a:r>
          </a:p>
          <a:p>
            <a:endParaRPr lang="es-MX" dirty="0"/>
          </a:p>
          <a:p>
            <a:r>
              <a:rPr lang="es-MX" dirty="0"/>
              <a:t>- Las estaciones de Caracas y Primero de Mayo van alcanzando estabilidad en el valor esperado, mientras NQS sigue aumentando.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56146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523BF6-8865-48E5-97BC-E5F426458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E1A445-F7EF-41B3-B20D-1112A814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E186D-079D-4B28-A758-375D19DF6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9938"/>
            <a:ext cx="12192000" cy="686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3F4F41-6E01-477E-A1CA-E3D8720DF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37537B-E9D0-B141-8E5D-99A0352A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1"/>
            <a:ext cx="4472296" cy="8382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 dirty="0" err="1">
                <a:solidFill>
                  <a:srgbClr val="FFFFFF"/>
                </a:solidFill>
              </a:rPr>
              <a:t>Gráfica</a:t>
            </a:r>
            <a:r>
              <a:rPr lang="en-US" sz="4400" spc="200" dirty="0">
                <a:solidFill>
                  <a:srgbClr val="FFFFFF"/>
                </a:solidFill>
              </a:rPr>
              <a:t> </a:t>
            </a:r>
            <a:r>
              <a:rPr lang="en-US" sz="4400" spc="200" dirty="0" err="1">
                <a:solidFill>
                  <a:srgbClr val="FFFFFF"/>
                </a:solidFill>
              </a:rPr>
              <a:t>Varianza</a:t>
            </a:r>
            <a:endParaRPr lang="en-US" sz="4400" spc="2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38A910-A31A-4081-84B4-FBC080051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115220F-8F29-4D4A-813F-BB1984A7E3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03" b="3"/>
          <a:stretch/>
        </p:blipFill>
        <p:spPr>
          <a:xfrm>
            <a:off x="6096000" y="640080"/>
            <a:ext cx="5459470" cy="557881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1A66B24-61D7-41D8-9E73-AE65A2DAE854}"/>
              </a:ext>
            </a:extLst>
          </p:cNvPr>
          <p:cNvSpPr txBox="1"/>
          <p:nvPr/>
        </p:nvSpPr>
        <p:spPr>
          <a:xfrm>
            <a:off x="364317" y="3910572"/>
            <a:ext cx="4739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  <a:p>
            <a:endParaRPr lang="es-MX" dirty="0"/>
          </a:p>
          <a:p>
            <a:r>
              <a:rPr lang="es-MX" dirty="0"/>
              <a:t>Conclusiones:</a:t>
            </a:r>
          </a:p>
          <a:p>
            <a:endParaRPr lang="es-MX" dirty="0"/>
          </a:p>
          <a:p>
            <a:r>
              <a:rPr lang="es-MX" dirty="0"/>
              <a:t>- NQS y Primera de Mayo presentan varianzas bajas mientras Caracas presenta una varianza alta por lo que hay bastante variabilidad en los datos.</a:t>
            </a:r>
          </a:p>
        </p:txBody>
      </p:sp>
    </p:spTree>
    <p:extLst>
      <p:ext uri="{BB962C8B-B14F-4D97-AF65-F5344CB8AC3E}">
        <p14:creationId xmlns:p14="http://schemas.microsoft.com/office/powerpoint/2010/main" val="28534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D87AD270-FAA9-4586-AB59-A8A6CF29F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9BBF73F-0460-459C-8630-4FA781679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7A1ED28-1411-464A-85C4-790741AE8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309D69-FFBE-4446-A03A-BE6382F2A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Probabilidades Estado Estable </a:t>
            </a: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6704FED3-6AD8-4745-A51D-DE105866A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CD034B-5A41-5C4A-AB55-518BFD85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835" y="1367698"/>
            <a:ext cx="3662204" cy="2685637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B86C968-B1EB-4F2A-A439-064BD9E41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2617" y="822682"/>
            <a:ext cx="0" cy="29260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CCAB985-5384-44DC-AD20-CF247E144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34" y="1439508"/>
            <a:ext cx="3537345" cy="2685637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45CA50-3AB6-4B9C-8FCE-0716105BC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469" y="822682"/>
            <a:ext cx="0" cy="29260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292615D3-6E67-AD49-AFE6-A267E52C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336" y="1632641"/>
            <a:ext cx="3517120" cy="256214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981F553-0AAC-4ED2-AA90-853B30004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D887FDC-30D4-43FD-880F-DEF1BF97DB4C}"/>
              </a:ext>
            </a:extLst>
          </p:cNvPr>
          <p:cNvSpPr txBox="1"/>
          <p:nvPr/>
        </p:nvSpPr>
        <p:spPr>
          <a:xfrm>
            <a:off x="323766" y="822682"/>
            <a:ext cx="290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Estación Primero de Mayo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9B9CB28-3803-4992-B56D-E1B3E98C697A}"/>
              </a:ext>
            </a:extLst>
          </p:cNvPr>
          <p:cNvSpPr txBox="1"/>
          <p:nvPr/>
        </p:nvSpPr>
        <p:spPr>
          <a:xfrm>
            <a:off x="4455596" y="825584"/>
            <a:ext cx="290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Estación NQS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DE57B16C-03D0-400F-BCCD-E15AE6D1FE70}"/>
              </a:ext>
            </a:extLst>
          </p:cNvPr>
          <p:cNvSpPr txBox="1"/>
          <p:nvPr/>
        </p:nvSpPr>
        <p:spPr>
          <a:xfrm>
            <a:off x="8387761" y="828486"/>
            <a:ext cx="290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Estación Caracas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EF8C4F-BBAB-4847-85E1-49B4A00A5DAD}"/>
              </a:ext>
            </a:extLst>
          </p:cNvPr>
          <p:cNvSpPr txBox="1"/>
          <p:nvPr/>
        </p:nvSpPr>
        <p:spPr>
          <a:xfrm>
            <a:off x="8638674" y="5113421"/>
            <a:ext cx="30961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Lo mas probable es que las estaciones estén casi llenas en todo momento. NQS estará vacía también en buena medida.</a:t>
            </a:r>
          </a:p>
        </p:txBody>
      </p:sp>
    </p:spTree>
    <p:extLst>
      <p:ext uri="{BB962C8B-B14F-4D97-AF65-F5344CB8AC3E}">
        <p14:creationId xmlns:p14="http://schemas.microsoft.com/office/powerpoint/2010/main" val="3638523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15834-4CAA-5F46-A7F3-97B14517F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s-CO" dirty="0"/>
              <a:t>Análisis costos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586956F-E34B-4B95-AB19-EF3306196A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818200"/>
              </p:ext>
            </p:extLst>
          </p:nvPr>
        </p:nvGraphicFramePr>
        <p:xfrm>
          <a:off x="1073143" y="2085342"/>
          <a:ext cx="9622041" cy="3451860"/>
        </p:xfrm>
        <a:graphic>
          <a:graphicData uri="http://schemas.openxmlformats.org/drawingml/2006/table">
            <a:tbl>
              <a:tblPr/>
              <a:tblGrid>
                <a:gridCol w="5853726">
                  <a:extLst>
                    <a:ext uri="{9D8B030D-6E8A-4147-A177-3AD203B41FA5}">
                      <a16:colId xmlns:a16="http://schemas.microsoft.com/office/drawing/2014/main" val="1445978979"/>
                    </a:ext>
                  </a:extLst>
                </a:gridCol>
                <a:gridCol w="3768315">
                  <a:extLst>
                    <a:ext uri="{9D8B030D-6E8A-4147-A177-3AD203B41FA5}">
                      <a16:colId xmlns:a16="http://schemas.microsoft.com/office/drawing/2014/main" val="1815866767"/>
                    </a:ext>
                  </a:extLst>
                </a:gridCol>
              </a:tblGrid>
              <a:tr h="886968"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3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Valoración Costos Por Estación </a:t>
                      </a:r>
                      <a:endParaRPr lang="es-CO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274320" marT="137160" marB="13716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365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335911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Costo NQS</a:t>
                      </a:r>
                      <a:endParaRPr lang="es-CO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28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1 169 405.16 </a:t>
                      </a:r>
                      <a:endParaRPr lang="es-CO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28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185367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Costo Primera de Mayo</a:t>
                      </a:r>
                      <a:endParaRPr lang="es-CO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28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1 113 269.74</a:t>
                      </a:r>
                      <a:endParaRPr lang="es-CO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28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665272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Costo Caracas</a:t>
                      </a:r>
                      <a:endParaRPr lang="es-CO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28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1 363 622.71 </a:t>
                      </a:r>
                      <a:endParaRPr lang="es-CO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28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664657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Costo Total</a:t>
                      </a:r>
                      <a:endParaRPr lang="es-CO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28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3 646 297.61</a:t>
                      </a:r>
                      <a:endParaRPr lang="es-CO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28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226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0068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A8405D7-E849-437B-A084-1257F5F00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59A5D-5FDD-4BF4-89A0-FDAD59571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DB3736-0698-4C03-BAE7-63A2A5C5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71088"/>
            <a:ext cx="9720072" cy="1499616"/>
          </a:xfrm>
        </p:spPr>
        <p:txBody>
          <a:bodyPr>
            <a:normAutofit/>
          </a:bodyPr>
          <a:lstStyle/>
          <a:p>
            <a:r>
              <a:rPr lang="es-CO">
                <a:solidFill>
                  <a:srgbClr val="FFFFFF"/>
                </a:solidFill>
              </a:rPr>
              <a:t>Intervalo de Confianza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B4AFFF-E7DD-4D29-91D3-C6FEECACA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Marcador de contenido 16">
            <a:extLst>
              <a:ext uri="{FF2B5EF4-FFF2-40B4-BE49-F238E27FC236}">
                <a16:creationId xmlns:a16="http://schemas.microsoft.com/office/drawing/2014/main" id="{D2D6D83B-2066-453C-BCB7-AD065CF41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648747"/>
              </p:ext>
            </p:extLst>
          </p:nvPr>
        </p:nvGraphicFramePr>
        <p:xfrm>
          <a:off x="862634" y="450022"/>
          <a:ext cx="10463683" cy="3735598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4088029">
                  <a:extLst>
                    <a:ext uri="{9D8B030D-6E8A-4147-A177-3AD203B41FA5}">
                      <a16:colId xmlns:a16="http://schemas.microsoft.com/office/drawing/2014/main" val="132722306"/>
                    </a:ext>
                  </a:extLst>
                </a:gridCol>
                <a:gridCol w="6375654">
                  <a:extLst>
                    <a:ext uri="{9D8B030D-6E8A-4147-A177-3AD203B41FA5}">
                      <a16:colId xmlns:a16="http://schemas.microsoft.com/office/drawing/2014/main" val="1508052558"/>
                    </a:ext>
                  </a:extLst>
                </a:gridCol>
              </a:tblGrid>
              <a:tr h="95636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41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Validación Modelo</a:t>
                      </a:r>
                      <a:endParaRPr lang="es-CO" sz="41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97" marR="24497" marT="23517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159730"/>
                  </a:ext>
                </a:extLst>
              </a:tr>
              <a:tr h="799588">
                <a:tc>
                  <a:txBody>
                    <a:bodyPr/>
                    <a:lstStyle/>
                    <a:p>
                      <a:pPr algn="l" fontAlgn="b"/>
                      <a:r>
                        <a:rPr lang="es-CO" sz="3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Límite inferior</a:t>
                      </a:r>
                      <a:endParaRPr lang="es-CO" sz="3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97" marR="24497" marT="235173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 $                             3.617.179 </a:t>
                      </a:r>
                      <a:endParaRPr lang="es-CO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97" marR="24497" marT="235173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479256"/>
                  </a:ext>
                </a:extLst>
              </a:tr>
              <a:tr h="799588">
                <a:tc>
                  <a:txBody>
                    <a:bodyPr/>
                    <a:lstStyle/>
                    <a:p>
                      <a:pPr algn="l" fontAlgn="b"/>
                      <a:r>
                        <a:rPr lang="es-CO" sz="31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Costo promedio datos entregados </a:t>
                      </a:r>
                    </a:p>
                  </a:txBody>
                  <a:tcPr marL="24497" marR="24497" marT="235173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 $                             3.656.298 </a:t>
                      </a:r>
                      <a:endParaRPr lang="es-CO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97" marR="24497" marT="235173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15063"/>
                  </a:ext>
                </a:extLst>
              </a:tr>
              <a:tr h="799588">
                <a:tc>
                  <a:txBody>
                    <a:bodyPr/>
                    <a:lstStyle/>
                    <a:p>
                      <a:pPr algn="l" fontAlgn="b"/>
                      <a:r>
                        <a:rPr lang="es-CO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Límite superior</a:t>
                      </a:r>
                      <a:endParaRPr lang="es-CO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97" marR="24497" marT="235173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 $                             3.695.417 </a:t>
                      </a:r>
                      <a:endParaRPr lang="es-CO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97" marR="24497" marT="235173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31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556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2A6A94D0-2BF4-453C-8034-7742BE49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8A115BBF-8011-4E68-A9C9-48D0792E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4">
            <a:extLst>
              <a:ext uri="{FF2B5EF4-FFF2-40B4-BE49-F238E27FC236}">
                <a16:creationId xmlns:a16="http://schemas.microsoft.com/office/drawing/2014/main" id="{B64F47E8-C2CA-43A6-9404-03BADA34D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FF01D43C-86DB-4B5D-A163-81BC94201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945" y="620720"/>
            <a:ext cx="4193173" cy="5571069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65000" sy="6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36A995F0-906C-4573-A739-16EED217D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9343" y="620720"/>
            <a:ext cx="6442480" cy="55931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73BFA2-7347-9348-8120-A2B7A558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120" y="1105351"/>
            <a:ext cx="5477071" cy="30239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200">
                <a:solidFill>
                  <a:schemeClr val="bg1"/>
                </a:solidFill>
              </a:rPr>
              <a:t>Análisis del Intervalo de Confianza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B9C4638-ECD7-47A8-B43C-72C95EA28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0120" y="4297556"/>
            <a:ext cx="5477071" cy="14316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bg1"/>
                </a:solidFill>
              </a:rPr>
              <a:t>Como el </a:t>
            </a:r>
            <a:r>
              <a:rPr lang="en-US" sz="2400" dirty="0" err="1">
                <a:solidFill>
                  <a:schemeClr val="bg1"/>
                </a:solidFill>
              </a:rPr>
              <a:t>miu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cae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en</a:t>
            </a:r>
            <a:r>
              <a:rPr lang="en-US" sz="2400" dirty="0">
                <a:solidFill>
                  <a:schemeClr val="bg1"/>
                </a:solidFill>
              </a:rPr>
              <a:t> el </a:t>
            </a:r>
            <a:r>
              <a:rPr lang="en-US" sz="2400" dirty="0" err="1">
                <a:solidFill>
                  <a:schemeClr val="bg1"/>
                </a:solidFill>
              </a:rPr>
              <a:t>intervalo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confianza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entonces</a:t>
            </a:r>
            <a:r>
              <a:rPr lang="en-US" sz="2400" dirty="0">
                <a:solidFill>
                  <a:schemeClr val="bg1"/>
                </a:solidFill>
              </a:rPr>
              <a:t> el </a:t>
            </a:r>
            <a:r>
              <a:rPr lang="en-US" sz="2400" dirty="0" err="1">
                <a:solidFill>
                  <a:schemeClr val="bg1"/>
                </a:solidFill>
              </a:rPr>
              <a:t>modelo</a:t>
            </a:r>
            <a:r>
              <a:rPr lang="en-US" sz="2400" dirty="0">
                <a:solidFill>
                  <a:schemeClr val="bg1"/>
                </a:solidFill>
              </a:rPr>
              <a:t> se </a:t>
            </a:r>
            <a:r>
              <a:rPr lang="en-US" sz="2400" dirty="0" err="1">
                <a:solidFill>
                  <a:schemeClr val="bg1"/>
                </a:solidFill>
              </a:rPr>
              <a:t>ajusta</a:t>
            </a:r>
            <a:r>
              <a:rPr lang="en-US" sz="2400" dirty="0">
                <a:solidFill>
                  <a:schemeClr val="bg1"/>
                </a:solidFill>
              </a:rPr>
              <a:t> bien al </a:t>
            </a:r>
            <a:r>
              <a:rPr lang="en-US" sz="2400" dirty="0" err="1">
                <a:solidFill>
                  <a:schemeClr val="bg1"/>
                </a:solidFill>
              </a:rPr>
              <a:t>sistema</a:t>
            </a:r>
            <a:r>
              <a:rPr lang="en-US" sz="2400" dirty="0">
                <a:solidFill>
                  <a:schemeClr val="bg1"/>
                </a:solidFill>
              </a:rPr>
              <a:t> y </a:t>
            </a:r>
            <a:r>
              <a:rPr lang="en-US" sz="2400" dirty="0" err="1">
                <a:solidFill>
                  <a:schemeClr val="bg1"/>
                </a:solidFill>
              </a:rPr>
              <a:t>este</a:t>
            </a:r>
            <a:r>
              <a:rPr lang="en-US" sz="2400" dirty="0">
                <a:solidFill>
                  <a:schemeClr val="bg1"/>
                </a:solidFill>
              </a:rPr>
              <a:t> es </a:t>
            </a:r>
            <a:r>
              <a:rPr lang="en-US" sz="2400" dirty="0" err="1">
                <a:solidFill>
                  <a:schemeClr val="bg1"/>
                </a:solidFill>
              </a:rPr>
              <a:t>válido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F5F06D-7250-43A5-9B61-0B7F1FD7E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960" y="4214336"/>
            <a:ext cx="51206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165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FD0C3-033C-2945-A31A-63E9D23AF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3442" y="3305212"/>
            <a:ext cx="5477071" cy="3023981"/>
          </a:xfrm>
        </p:spPr>
        <p:txBody>
          <a:bodyPr anchor="b">
            <a:normAutofit/>
          </a:bodyPr>
          <a:lstStyle/>
          <a:p>
            <a:pPr algn="l"/>
            <a:r>
              <a:rPr lang="es-CO" sz="4400" dirty="0">
                <a:solidFill>
                  <a:schemeClr val="tx2"/>
                </a:solidFill>
              </a:rPr>
              <a:t>Metodología del proyecto</a:t>
            </a:r>
          </a:p>
        </p:txBody>
      </p:sp>
    </p:spTree>
    <p:extLst>
      <p:ext uri="{BB962C8B-B14F-4D97-AF65-F5344CB8AC3E}">
        <p14:creationId xmlns:p14="http://schemas.microsoft.com/office/powerpoint/2010/main" val="1987645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54D72-D8BF-4042-B569-0D741D528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s-CO" dirty="0"/>
              <a:t>Prueba bondad</a:t>
            </a:r>
            <a:endParaRPr lang="es-CO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286BBE91-09F4-4EBF-8CAE-B7089884C9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4027521"/>
              </p:ext>
            </p:extLst>
          </p:nvPr>
        </p:nvGraphicFramePr>
        <p:xfrm>
          <a:off x="4971371" y="643467"/>
          <a:ext cx="6574112" cy="557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8404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FBDF11-3B60-4D40-B40F-B93EA5B30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s-CO">
                <a:solidFill>
                  <a:srgbClr val="FFFFFF"/>
                </a:solidFill>
              </a:rPr>
              <a:t>Construcción modelo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0D1350-7BEB-0C4A-8BC7-6310BEAF1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3200" dirty="0">
                <a:solidFill>
                  <a:srgbClr val="FFFFFF"/>
                </a:solidFill>
              </a:rPr>
              <a:t>	Cadena </a:t>
            </a:r>
            <a:r>
              <a:rPr lang="es-CO" sz="3200" dirty="0" err="1">
                <a:solidFill>
                  <a:srgbClr val="FFFFFF"/>
                </a:solidFill>
              </a:rPr>
              <a:t>Markov</a:t>
            </a:r>
            <a:endParaRPr lang="es-CO" sz="32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s-CO" sz="3200" dirty="0">
                <a:solidFill>
                  <a:srgbClr val="FFFFFF"/>
                </a:solidFill>
              </a:rPr>
              <a:t>	Variables de 	interés</a:t>
            </a:r>
          </a:p>
          <a:p>
            <a:pPr marL="0" indent="0">
              <a:buNone/>
            </a:pPr>
            <a:r>
              <a:rPr lang="es-CO" sz="3200" dirty="0">
                <a:solidFill>
                  <a:srgbClr val="FFFFFF"/>
                </a:solidFill>
              </a:rPr>
              <a:t>	Espacios de 	estados</a:t>
            </a:r>
          </a:p>
          <a:p>
            <a:pPr marL="0" indent="0">
              <a:buNone/>
            </a:pPr>
            <a:r>
              <a:rPr lang="es-CO" sz="3200" dirty="0">
                <a:solidFill>
                  <a:srgbClr val="FFFFFF"/>
                </a:solidFill>
              </a:rPr>
              <a:t>	Tasas de 	transición </a:t>
            </a:r>
          </a:p>
          <a:p>
            <a:endParaRPr lang="es-CO" dirty="0">
              <a:solidFill>
                <a:srgbClr val="FFFFFF"/>
              </a:solidFill>
            </a:endParaRPr>
          </a:p>
        </p:txBody>
      </p:sp>
      <p:pic>
        <p:nvPicPr>
          <p:cNvPr id="5" name="Gráfico 4" descr="Flecha: recto contorno">
            <a:extLst>
              <a:ext uri="{FF2B5EF4-FFF2-40B4-BE49-F238E27FC236}">
                <a16:creationId xmlns:a16="http://schemas.microsoft.com/office/drawing/2014/main" id="{8F91EC40-B8BE-494C-A7AA-BC3A0B299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83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03ACB1-4319-FC42-87BC-070C882D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/>
              <a:t>Valor esperado y varianza***Objetivo 1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23D5C0C0-8898-4737-A643-A48196E013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7791300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5956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091F19-09A7-6144-A106-6F55959D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s-CO" sz="3900">
                <a:solidFill>
                  <a:srgbClr val="FFFFFF"/>
                </a:solidFill>
              </a:rPr>
              <a:t>Análisis a largo plazo***Objetivo 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B7E213-74CC-694B-A561-333596703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479180"/>
          </a:xfrm>
        </p:spPr>
        <p:txBody>
          <a:bodyPr>
            <a:normAutofit/>
          </a:bodyPr>
          <a:lstStyle/>
          <a:p>
            <a:r>
              <a:rPr lang="es-CO" sz="2800" dirty="0">
                <a:solidFill>
                  <a:srgbClr val="FFFFFF"/>
                </a:solidFill>
              </a:rPr>
              <a:t>Construir en R una cadena de </a:t>
            </a:r>
            <a:r>
              <a:rPr lang="es-CO" sz="2800" dirty="0" err="1">
                <a:solidFill>
                  <a:srgbClr val="FFFFFF"/>
                </a:solidFill>
              </a:rPr>
              <a:t>Markov</a:t>
            </a:r>
            <a:r>
              <a:rPr lang="es-CO" sz="2800" dirty="0">
                <a:solidFill>
                  <a:srgbClr val="FFFFFF"/>
                </a:solidFill>
              </a:rPr>
              <a:t> y sacarle las probabilidades en estado estable.</a:t>
            </a:r>
          </a:p>
        </p:txBody>
      </p:sp>
      <p:pic>
        <p:nvPicPr>
          <p:cNvPr id="7" name="Graphic 6" descr="Cronómetro">
            <a:extLst>
              <a:ext uri="{FF2B5EF4-FFF2-40B4-BE49-F238E27FC236}">
                <a16:creationId xmlns:a16="http://schemas.microsoft.com/office/drawing/2014/main" id="{9375DDB6-9050-47A2-B2B9-56B920DE3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29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2BF2ABC8-4FD6-4B60-92A7-BB3BEE3C1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B4AE2E-A2DF-A34F-9E16-87CC08EF3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s-CO"/>
              <a:t>Análisis de costo***Objetivo 3</a:t>
            </a:r>
            <a:endParaRPr lang="es-CO" dirty="0"/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DCD479D3-536C-4161-A6F8-813D30719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806C18-B638-544F-A325-0893759E9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 lnSpcReduction="10000"/>
          </a:bodyPr>
          <a:lstStyle/>
          <a:p>
            <a:r>
              <a:rPr lang="es-CO" sz="3600" dirty="0"/>
              <a:t>-Multiplicar matriz probabilidades a largo plazo por los estados</a:t>
            </a:r>
          </a:p>
          <a:p>
            <a:r>
              <a:rPr lang="es-CO" sz="3600" dirty="0"/>
              <a:t>-Valor esperado a largo plazo</a:t>
            </a:r>
          </a:p>
          <a:p>
            <a:r>
              <a:rPr lang="es-CO" sz="3600" dirty="0"/>
              <a:t>-Multiplicar por costo WIFI y sumar costo fijo</a:t>
            </a:r>
          </a:p>
          <a:p>
            <a:r>
              <a:rPr lang="es-CO" sz="3600" dirty="0"/>
              <a:t>- Intervalo de confianza</a:t>
            </a:r>
          </a:p>
          <a:p>
            <a:r>
              <a:rPr lang="es-CO" sz="3600" dirty="0"/>
              <a:t>-Evaluación intervalo confianza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60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C1C93EF2-4785-427F-84A5-F1666490E9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{6A2F5E52-C36B-8D4F-A801-1EE6E4B8D409}tf10001061</Template>
  <TotalTime>10451</TotalTime>
  <Words>1121</Words>
  <Application>Microsoft Macintosh PowerPoint</Application>
  <PresentationFormat>Panorámica</PresentationFormat>
  <Paragraphs>171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6" baseType="lpstr">
      <vt:lpstr>Arial</vt:lpstr>
      <vt:lpstr>Calibri</vt:lpstr>
      <vt:lpstr>Cambria Math</vt:lpstr>
      <vt:lpstr>Tw Cen MT</vt:lpstr>
      <vt:lpstr>Tw Cen MT Condensed</vt:lpstr>
      <vt:lpstr>Wingdings 3</vt:lpstr>
      <vt:lpstr>Integral</vt:lpstr>
      <vt:lpstr>Entrega fase 1</vt:lpstr>
      <vt:lpstr>Identificación objetivos</vt:lpstr>
      <vt:lpstr>Objetivos</vt:lpstr>
      <vt:lpstr>Metodología del proyecto</vt:lpstr>
      <vt:lpstr>Prueba bondad</vt:lpstr>
      <vt:lpstr>Construcción modelo</vt:lpstr>
      <vt:lpstr>Valor esperado y varianza***Objetivo 1</vt:lpstr>
      <vt:lpstr>Análisis a largo plazo***Objetivo 2</vt:lpstr>
      <vt:lpstr>Análisis de costo***Objetivo 3</vt:lpstr>
      <vt:lpstr>Estadísticas descriptivas</vt:lpstr>
      <vt:lpstr>Histograma</vt:lpstr>
      <vt:lpstr>Box plot</vt:lpstr>
      <vt:lpstr>Varianza</vt:lpstr>
      <vt:lpstr>Síntesis</vt:lpstr>
      <vt:lpstr>Prueba de bondad</vt:lpstr>
      <vt:lpstr>Prueba de bondad</vt:lpstr>
      <vt:lpstr>Pruebas de Bondad (P-Value)</vt:lpstr>
      <vt:lpstr>Conclusión p-value</vt:lpstr>
      <vt:lpstr>Descripción del modelo</vt:lpstr>
      <vt:lpstr>Presentación de PowerPoint</vt:lpstr>
      <vt:lpstr>Presentación de PowerPoint</vt:lpstr>
      <vt:lpstr>Supuestos-EVENTOS ALEATORIOS</vt:lpstr>
      <vt:lpstr>Explicación  Modelo continuo</vt:lpstr>
      <vt:lpstr>Variables</vt:lpstr>
      <vt:lpstr>Definición de espacios</vt:lpstr>
      <vt:lpstr>Presentación de PowerPoint</vt:lpstr>
      <vt:lpstr>Presentación de PowerPoint</vt:lpstr>
      <vt:lpstr>Presentación de PowerPoint</vt:lpstr>
      <vt:lpstr>Representación</vt:lpstr>
      <vt:lpstr>Representación</vt:lpstr>
      <vt:lpstr>Tasas</vt:lpstr>
      <vt:lpstr>Análisis de resultados</vt:lpstr>
      <vt:lpstr>Valor esperado</vt:lpstr>
      <vt:lpstr>Gráfica de Valor esperado</vt:lpstr>
      <vt:lpstr>Gráfica Varianza</vt:lpstr>
      <vt:lpstr>Probabilidades Estado Estable </vt:lpstr>
      <vt:lpstr>Análisis costos</vt:lpstr>
      <vt:lpstr>Intervalo de Confianza</vt:lpstr>
      <vt:lpstr>Análisis del Intervalo de Confianza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Daniela Uribe Mosquera</dc:creator>
  <cp:lastModifiedBy>Daniela Uribe Mosquera</cp:lastModifiedBy>
  <cp:revision>36</cp:revision>
  <dcterms:created xsi:type="dcterms:W3CDTF">2021-09-02T23:08:22Z</dcterms:created>
  <dcterms:modified xsi:type="dcterms:W3CDTF">2021-09-19T20:16:00Z</dcterms:modified>
</cp:coreProperties>
</file>